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7"/>
  </p:notesMasterIdLst>
  <p:sldIdLst>
    <p:sldId id="256" r:id="rId2"/>
    <p:sldId id="299" r:id="rId3"/>
    <p:sldId id="337" r:id="rId4"/>
    <p:sldId id="339" r:id="rId5"/>
    <p:sldId id="300" r:id="rId6"/>
    <p:sldId id="331" r:id="rId7"/>
    <p:sldId id="332" r:id="rId8"/>
    <p:sldId id="330" r:id="rId9"/>
    <p:sldId id="340" r:id="rId10"/>
    <p:sldId id="301" r:id="rId11"/>
    <p:sldId id="343" r:id="rId12"/>
    <p:sldId id="344" r:id="rId13"/>
    <p:sldId id="345" r:id="rId14"/>
    <p:sldId id="346" r:id="rId15"/>
    <p:sldId id="347" r:id="rId16"/>
    <p:sldId id="333" r:id="rId17"/>
    <p:sldId id="334" r:id="rId18"/>
    <p:sldId id="341" r:id="rId19"/>
    <p:sldId id="302" r:id="rId20"/>
    <p:sldId id="329" r:id="rId21"/>
    <p:sldId id="348" r:id="rId22"/>
    <p:sldId id="303" r:id="rId23"/>
    <p:sldId id="306" r:id="rId24"/>
    <p:sldId id="308" r:id="rId25"/>
    <p:sldId id="309" r:id="rId26"/>
    <p:sldId id="310" r:id="rId27"/>
    <p:sldId id="311" r:id="rId28"/>
    <p:sldId id="312" r:id="rId29"/>
    <p:sldId id="307" r:id="rId30"/>
    <p:sldId id="314" r:id="rId31"/>
    <p:sldId id="313" r:id="rId32"/>
    <p:sldId id="315" r:id="rId33"/>
    <p:sldId id="342" r:id="rId34"/>
    <p:sldId id="316" r:id="rId35"/>
    <p:sldId id="317" r:id="rId36"/>
    <p:sldId id="335" r:id="rId37"/>
    <p:sldId id="304" r:id="rId38"/>
    <p:sldId id="318" r:id="rId39"/>
    <p:sldId id="319" r:id="rId40"/>
    <p:sldId id="336" r:id="rId41"/>
    <p:sldId id="320" r:id="rId42"/>
    <p:sldId id="321" r:id="rId43"/>
    <p:sldId id="322" r:id="rId44"/>
    <p:sldId id="323" r:id="rId45"/>
    <p:sldId id="268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908" autoAdjust="0"/>
  </p:normalViewPr>
  <p:slideViewPr>
    <p:cSldViewPr snapToGrid="0">
      <p:cViewPr varScale="1">
        <p:scale>
          <a:sx n="73" d="100"/>
          <a:sy n="73" d="100"/>
        </p:scale>
        <p:origin x="998" y="62"/>
      </p:cViewPr>
      <p:guideLst/>
    </p:cSldViewPr>
  </p:slideViewPr>
  <p:outlineViewPr>
    <p:cViewPr>
      <p:scale>
        <a:sx n="33" d="100"/>
        <a:sy n="33" d="100"/>
      </p:scale>
      <p:origin x="0" y="-676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47D3C-0FE8-48CD-ABE8-2F27A3675F13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5841D-9202-401D-8230-986CBD680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69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82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47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19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5E1A-9C8C-46AD-81E4-38711766F2B8}" type="datetime10">
              <a:rPr lang="en-US" smtClean="0"/>
              <a:t>13:58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76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1B6B-0932-4247-8245-8F27FDE5EEEA}" type="datetime10">
              <a:rPr lang="en-US" smtClean="0"/>
              <a:t>13:58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9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902E-9007-4551-B744-B2B2B6BC9C56}" type="datetime10">
              <a:rPr lang="en-US" smtClean="0"/>
              <a:t>13:58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7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13:58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5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932A-0FAF-4438-B561-2C6A2226D8DA}" type="datetime10">
              <a:rPr lang="en-US" smtClean="0"/>
              <a:t>13:58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0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BC7E-FF97-495E-8EA6-C5BAD3AE314C}" type="datetime10">
              <a:rPr lang="en-US" smtClean="0"/>
              <a:t>13:58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7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D53F-7ACA-4B0B-B523-4F46A2824FC5}" type="datetime10">
              <a:rPr lang="en-US" smtClean="0"/>
              <a:t>13:58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2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C268-431E-4349-9A45-98FD4D86C13F}" type="datetime10">
              <a:rPr lang="en-US" smtClean="0"/>
              <a:t>13:58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4175-704E-4DD3-9E08-6D81C044BEE2}" type="datetime10">
              <a:rPr lang="en-US" smtClean="0"/>
              <a:t>13:58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7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131A-5425-4BE3-A567-B8E7A0687957}" type="datetime10">
              <a:rPr lang="en-US" smtClean="0"/>
              <a:t>13:58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82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62BD-8D8B-46AD-9B8C-A463E47E2FF7}" type="datetime10">
              <a:rPr lang="en-US" smtClean="0"/>
              <a:t>13:58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3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174172"/>
            <a:ext cx="10515600" cy="959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422400"/>
            <a:ext cx="10515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476344" y="6376591"/>
            <a:ext cx="2877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003300"/>
                </a:solidFill>
                <a:latin typeface="Arial Narrow" panose="020B0606020202030204" pitchFamily="34" charset="0"/>
              </a:defRPr>
            </a:lvl1pPr>
          </a:lstStyle>
          <a:p>
            <a:fld id="{3F83F346-FC3B-4FAE-9C55-E22FC3EDEB65}" type="datetime10">
              <a:rPr lang="en-US" smtClean="0"/>
              <a:pPr/>
              <a:t>13:58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300"/>
                </a:solidFill>
              </a:defRPr>
            </a:lvl1pPr>
          </a:lstStyle>
          <a:p>
            <a:fld id="{BF021985-4801-4ED1-847D-F9AC44EE79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églalap 6"/>
          <p:cNvSpPr/>
          <p:nvPr userDrawn="1"/>
        </p:nvSpPr>
        <p:spPr>
          <a:xfrm>
            <a:off x="0" y="1167618"/>
            <a:ext cx="12192000" cy="984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églalap 7"/>
          <p:cNvSpPr/>
          <p:nvPr userDrawn="1"/>
        </p:nvSpPr>
        <p:spPr>
          <a:xfrm>
            <a:off x="0" y="6234797"/>
            <a:ext cx="12192000" cy="984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zövegdoboz 8"/>
          <p:cNvSpPr txBox="1"/>
          <p:nvPr userDrawn="1"/>
        </p:nvSpPr>
        <p:spPr>
          <a:xfrm>
            <a:off x="838200" y="6333271"/>
            <a:ext cx="338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Szövegdoboz 9"/>
          <p:cNvSpPr txBox="1"/>
          <p:nvPr userDrawn="1"/>
        </p:nvSpPr>
        <p:spPr>
          <a:xfrm>
            <a:off x="3249106" y="6354246"/>
            <a:ext cx="569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rgbClr val="003300"/>
                </a:solidFill>
                <a:latin typeface="Arial Narrow" panose="020B0606020202030204" pitchFamily="34" charset="0"/>
              </a:rPr>
              <a:t>Műveletek ismétlése. </a:t>
            </a:r>
            <a:r>
              <a:rPr lang="hu-HU" dirty="0" err="1">
                <a:solidFill>
                  <a:srgbClr val="003300"/>
                </a:solidFill>
                <a:latin typeface="Arial Narrow" panose="020B0606020202030204" pitchFamily="34" charset="0"/>
              </a:rPr>
              <a:t>Model</a:t>
            </a:r>
            <a:r>
              <a:rPr lang="hu-HU" dirty="0">
                <a:solidFill>
                  <a:srgbClr val="003300"/>
                </a:solidFill>
                <a:latin typeface="Arial Narrow" panose="020B0606020202030204" pitchFamily="34" charset="0"/>
              </a:rPr>
              <a:t> </a:t>
            </a:r>
            <a:r>
              <a:rPr lang="hu-HU" dirty="0" err="1">
                <a:solidFill>
                  <a:srgbClr val="003300"/>
                </a:solidFill>
                <a:latin typeface="Arial Narrow" panose="020B0606020202030204" pitchFamily="34" charset="0"/>
              </a:rPr>
              <a:t>Builder</a:t>
            </a:r>
            <a:r>
              <a:rPr lang="hu-HU" dirty="0">
                <a:solidFill>
                  <a:srgbClr val="003300"/>
                </a:solidFill>
                <a:latin typeface="Arial Narrow" panose="020B0606020202030204" pitchFamily="34" charset="0"/>
              </a:rPr>
              <a:t> 1. – modell készítése</a:t>
            </a:r>
            <a:endParaRPr lang="en-US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05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3300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003300"/>
          </a:solidFill>
          <a:latin typeface="Arial Narrow" panose="020B0606020202030204" pitchFamily="34" charset="0"/>
          <a:ea typeface="+mn-ea"/>
          <a:cs typeface="+mn-cs"/>
        </a:defRPr>
      </a:lvl1pPr>
      <a:lvl2pPr marL="534988" indent="-228600" algn="l" defTabSz="914400" rtl="0" eaLnBrk="1" latinLnBrk="0" hangingPunct="1">
        <a:lnSpc>
          <a:spcPct val="90000"/>
        </a:lnSpc>
        <a:spcBef>
          <a:spcPts val="500"/>
        </a:spcBef>
        <a:buFont typeface="Arial Narrow" panose="020B0606020202030204" pitchFamily="34" charset="0"/>
        <a:buChar char="–"/>
        <a:defRPr sz="2400" kern="1200">
          <a:solidFill>
            <a:srgbClr val="006600"/>
          </a:solidFill>
          <a:latin typeface="Arial Narrow" panose="020B0606020202030204" pitchFamily="34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rgbClr val="006600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Műveletek ismétlése. </a:t>
            </a:r>
            <a:r>
              <a:rPr lang="hu-HU" dirty="0" err="1"/>
              <a:t>Model</a:t>
            </a:r>
            <a:r>
              <a:rPr lang="hu-HU" dirty="0"/>
              <a:t> </a:t>
            </a:r>
            <a:r>
              <a:rPr lang="hu-HU" dirty="0" err="1"/>
              <a:t>Builder</a:t>
            </a:r>
            <a:r>
              <a:rPr lang="hu-HU" dirty="0"/>
              <a:t> 1. – modell készítése</a:t>
            </a:r>
            <a:endParaRPr lang="hu-HU" noProof="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GIS-rendszerek és -alkalmazások 2.</a:t>
            </a:r>
          </a:p>
          <a:p>
            <a:r>
              <a:rPr lang="hu-HU" noProof="0" dirty="0"/>
              <a:t>2026.03.16.</a:t>
            </a:r>
          </a:p>
          <a:p>
            <a:r>
              <a:rPr lang="hu-HU" noProof="0" dirty="0" err="1"/>
              <a:t>Bede-Fazekas</a:t>
            </a:r>
            <a:r>
              <a:rPr lang="hu-HU" noProof="0" dirty="0"/>
              <a:t> Ákos</a:t>
            </a:r>
          </a:p>
        </p:txBody>
      </p:sp>
    </p:spTree>
    <p:extLst>
      <p:ext uri="{BB962C8B-B14F-4D97-AF65-F5344CB8AC3E}">
        <p14:creationId xmlns:p14="http://schemas.microsoft.com/office/powerpoint/2010/main" val="2802642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Kötegelt indítás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bármilyen eszközt lehet kötegelten indítani</a:t>
            </a:r>
          </a:p>
          <a:p>
            <a:r>
              <a:rPr lang="hu-HU" dirty="0"/>
              <a:t>jobb klikk az eszköz nevére &gt; Batch…</a:t>
            </a:r>
          </a:p>
          <a:p>
            <a:r>
              <a:rPr lang="hu-HU" dirty="0"/>
              <a:t>kicsit fapados</a:t>
            </a:r>
          </a:p>
          <a:p>
            <a:pPr lvl="1"/>
            <a:r>
              <a:rPr lang="hu-HU" dirty="0"/>
              <a:t>pl. kimeneti fájlok nevét nem lehet a többi paraméterből generálni (vs. QGIS)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22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6C6CB-F29B-04A9-8A47-A06A70A67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025160C-A0FA-7093-1C07-057952B53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Kötegelt indítás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8531B4A-0C40-8A88-AD42-C7EFC73C4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5625662" cy="4754563"/>
          </a:xfrm>
        </p:spPr>
        <p:txBody>
          <a:bodyPr/>
          <a:lstStyle/>
          <a:p>
            <a:r>
              <a:rPr lang="hu-HU" dirty="0"/>
              <a:t>táblázatosan jelennek meg a tervezett futtatások</a:t>
            </a:r>
          </a:p>
          <a:p>
            <a:pPr lvl="1"/>
            <a:r>
              <a:rPr lang="hu-HU" dirty="0"/>
              <a:t>sorok: különálló eszközhívások</a:t>
            </a:r>
          </a:p>
          <a:p>
            <a:pPr lvl="1"/>
            <a:r>
              <a:rPr lang="hu-HU" dirty="0"/>
              <a:t>oszlopok: paraméterek</a:t>
            </a:r>
          </a:p>
          <a:p>
            <a:r>
              <a:rPr lang="hu-HU" dirty="0"/>
              <a:t>új/törlés/sorrend módosítása</a:t>
            </a:r>
          </a:p>
          <a:p>
            <a:r>
              <a:rPr lang="hu-HU" dirty="0"/>
              <a:t>a sorok másolhatók</a:t>
            </a:r>
          </a:p>
          <a:p>
            <a:r>
              <a:rPr lang="hu-HU" dirty="0"/>
              <a:t>sorra duplán kattintva bejön a hagyományos paramétermegadós ablak</a:t>
            </a:r>
          </a:p>
          <a:p>
            <a:r>
              <a:rPr lang="hu-HU" dirty="0"/>
              <a:t>csak az utolsó sor (utolsó eszközhívás) eredményfájlját adja a tartalomjegyzékhez (alapértelmezett esetben)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55A3FC5-8032-366C-7C46-6DF5A4946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13:58</a:t>
            </a:fld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B27442D-4E6D-5D64-C0A0-B6F56DD4AC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3862" y="681037"/>
            <a:ext cx="5490341" cy="21481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A quick tour of batch processing—ArcMap | Documentation">
            <a:extLst>
              <a:ext uri="{FF2B5EF4-FFF2-40B4-BE49-F238E27FC236}">
                <a16:creationId xmlns:a16="http://schemas.microsoft.com/office/drawing/2014/main" id="{E87A1120-6FDE-A536-8374-0452565F0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3862" y="3031576"/>
            <a:ext cx="5490341" cy="30077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789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3100C-7FFA-5857-25CB-ECF4B575F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340E556-C9A9-5E21-20D5-23E874D2F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Kötegelt indítás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3C43A73-E2DB-F187-B0DA-66922E399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5625662" cy="4754563"/>
          </a:xfrm>
        </p:spPr>
        <p:txBody>
          <a:bodyPr/>
          <a:lstStyle/>
          <a:p>
            <a:r>
              <a:rPr lang="hu-HU" dirty="0"/>
              <a:t>táblázatosan jelennek meg a tervezett futtatások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sorok: különálló eszközhívások</a:t>
            </a:r>
          </a:p>
          <a:p>
            <a:pPr lvl="1"/>
            <a:r>
              <a:rPr lang="hu-HU" dirty="0"/>
              <a:t>oszlopok: paraméterek</a:t>
            </a:r>
          </a:p>
          <a:p>
            <a:r>
              <a:rPr lang="hu-HU" dirty="0"/>
              <a:t>új/törlés/sorrend módosítása</a:t>
            </a:r>
          </a:p>
          <a:p>
            <a:r>
              <a:rPr lang="hu-HU" dirty="0"/>
              <a:t>a sorok másolhatók</a:t>
            </a:r>
          </a:p>
          <a:p>
            <a:r>
              <a:rPr lang="hu-HU" dirty="0"/>
              <a:t>sorra duplán kattintva bejön a hagyományos paramétermegadós ablak</a:t>
            </a:r>
          </a:p>
          <a:p>
            <a:r>
              <a:rPr lang="hu-HU" dirty="0"/>
              <a:t>csak az utolsó sor (utolsó eszközhívás) eredményfájlját adja a tartalomjegyzékhez (alapértelmezett esetben)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D40D17A-AD70-2CEB-3C98-57C56C6C7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13:58</a:t>
            </a:fld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5CDAE4D-B01D-3A5F-C0E3-EE3DB4ADF5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3862" y="681037"/>
            <a:ext cx="5490341" cy="21481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A quick tour of batch processing—ArcMap | Documentation">
            <a:extLst>
              <a:ext uri="{FF2B5EF4-FFF2-40B4-BE49-F238E27FC236}">
                <a16:creationId xmlns:a16="http://schemas.microsoft.com/office/drawing/2014/main" id="{A7B8580B-F4CB-CF7B-87AE-BB4231F4F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3862" y="3031576"/>
            <a:ext cx="5490341" cy="30077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F9FC85A9-F347-C4D3-6015-E21962C2204F}"/>
              </a:ext>
            </a:extLst>
          </p:cNvPr>
          <p:cNvSpPr/>
          <p:nvPr/>
        </p:nvSpPr>
        <p:spPr>
          <a:xfrm>
            <a:off x="6677025" y="1243012"/>
            <a:ext cx="4757738" cy="9525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79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87EF8-0CA0-BB6E-ACDB-3D61F9D00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A02D9D7-B669-577F-C8A7-49C41DFBF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Kötegelt indítás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63BA92D-BF41-528E-3554-47A556D83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5625662" cy="4754563"/>
          </a:xfrm>
        </p:spPr>
        <p:txBody>
          <a:bodyPr/>
          <a:lstStyle/>
          <a:p>
            <a:r>
              <a:rPr lang="hu-HU" dirty="0"/>
              <a:t>táblázatosan jelennek meg a tervezett futtatások</a:t>
            </a:r>
          </a:p>
          <a:p>
            <a:pPr lvl="1"/>
            <a:r>
              <a:rPr lang="hu-HU" dirty="0"/>
              <a:t>sorok: különálló eszközhívások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oszlopok: paraméterek</a:t>
            </a:r>
          </a:p>
          <a:p>
            <a:r>
              <a:rPr lang="hu-HU" dirty="0"/>
              <a:t>új/törlés/sorrend módosítása</a:t>
            </a:r>
          </a:p>
          <a:p>
            <a:r>
              <a:rPr lang="hu-HU" dirty="0"/>
              <a:t>a sorok másolhatók</a:t>
            </a:r>
          </a:p>
          <a:p>
            <a:r>
              <a:rPr lang="hu-HU" dirty="0"/>
              <a:t>sorra duplán kattintva bejön a hagyományos paramétermegadós ablak</a:t>
            </a:r>
          </a:p>
          <a:p>
            <a:r>
              <a:rPr lang="hu-HU" dirty="0"/>
              <a:t>csak az utolsó sor (utolsó eszközhívás) eredményfájlját adja a tartalomjegyzékhez (alapértelmezett esetben)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82B401D-6806-67C1-18B7-72637E243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13:58</a:t>
            </a:fld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3D090F5-4620-4DC8-3899-7D852473F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3862" y="681037"/>
            <a:ext cx="5490341" cy="21481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A quick tour of batch processing—ArcMap | Documentation">
            <a:extLst>
              <a:ext uri="{FF2B5EF4-FFF2-40B4-BE49-F238E27FC236}">
                <a16:creationId xmlns:a16="http://schemas.microsoft.com/office/drawing/2014/main" id="{7B5AC209-CA99-B57F-FE0C-CD98A2C6A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3862" y="3031576"/>
            <a:ext cx="5490341" cy="3007752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865FCB98-951D-4A74-9E39-DC63343BAE56}"/>
              </a:ext>
            </a:extLst>
          </p:cNvPr>
          <p:cNvSpPr/>
          <p:nvPr/>
        </p:nvSpPr>
        <p:spPr>
          <a:xfrm>
            <a:off x="9207499" y="1066800"/>
            <a:ext cx="838201" cy="45085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76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64C391-EC4B-3DC0-2509-9A445775D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91161C-C013-32B2-8400-55F413CB5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Kötegelt indítás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AD2FC63-E580-E6BF-6241-EA03F2294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5625662" cy="4754563"/>
          </a:xfrm>
        </p:spPr>
        <p:txBody>
          <a:bodyPr/>
          <a:lstStyle/>
          <a:p>
            <a:r>
              <a:rPr lang="hu-HU" dirty="0"/>
              <a:t>táblázatosan jelennek meg a tervezett futtatások</a:t>
            </a:r>
          </a:p>
          <a:p>
            <a:pPr lvl="1"/>
            <a:r>
              <a:rPr lang="hu-HU" dirty="0"/>
              <a:t>sorok: különálló eszközhívások</a:t>
            </a:r>
          </a:p>
          <a:p>
            <a:pPr lvl="1"/>
            <a:r>
              <a:rPr lang="hu-HU" dirty="0"/>
              <a:t>oszlopok: paraméterek</a:t>
            </a:r>
          </a:p>
          <a:p>
            <a:r>
              <a:rPr lang="hu-HU" dirty="0">
                <a:solidFill>
                  <a:srgbClr val="FF0000"/>
                </a:solidFill>
              </a:rPr>
              <a:t>új/törlés/sorrend módosítása</a:t>
            </a:r>
          </a:p>
          <a:p>
            <a:r>
              <a:rPr lang="hu-HU" dirty="0"/>
              <a:t>a sorok másolhatók</a:t>
            </a:r>
          </a:p>
          <a:p>
            <a:r>
              <a:rPr lang="hu-HU" dirty="0"/>
              <a:t>sorra duplán kattintva bejön a hagyományos paramétermegadós ablak</a:t>
            </a:r>
          </a:p>
          <a:p>
            <a:r>
              <a:rPr lang="hu-HU" dirty="0"/>
              <a:t>csak az utolsó sor (utolsó eszközhívás) eredményfájlját adja a tartalomjegyzékhez (alapértelmezett esetben)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DDB8989-DD41-10C7-4955-F854645ED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13:58</a:t>
            </a:fld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BF802C4-2CB8-DAC0-93C5-40220590EB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3862" y="681037"/>
            <a:ext cx="5490341" cy="21481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A quick tour of batch processing—ArcMap | Documentation">
            <a:extLst>
              <a:ext uri="{FF2B5EF4-FFF2-40B4-BE49-F238E27FC236}">
                <a16:creationId xmlns:a16="http://schemas.microsoft.com/office/drawing/2014/main" id="{2F277EF5-1239-554A-9CC7-52ABFF8E0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3862" y="3031576"/>
            <a:ext cx="5490341" cy="30077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29AE474E-E88F-0126-36EC-FFB8EE1EBA50}"/>
              </a:ext>
            </a:extLst>
          </p:cNvPr>
          <p:cNvSpPr/>
          <p:nvPr/>
        </p:nvSpPr>
        <p:spPr>
          <a:xfrm>
            <a:off x="11506200" y="1092200"/>
            <a:ext cx="222250" cy="81915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37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61EAD-9483-F745-E764-E79978F37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2ED74E3-E78E-D4E5-DD09-4D62D64E4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Kötegelt indítás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1840C6D-C987-8BE6-A149-DF2513C10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5625662" cy="4754563"/>
          </a:xfrm>
        </p:spPr>
        <p:txBody>
          <a:bodyPr/>
          <a:lstStyle/>
          <a:p>
            <a:r>
              <a:rPr lang="hu-HU" dirty="0"/>
              <a:t>táblázatosan jelennek meg a tervezett futtatások</a:t>
            </a:r>
          </a:p>
          <a:p>
            <a:pPr lvl="1"/>
            <a:r>
              <a:rPr lang="hu-HU" dirty="0"/>
              <a:t>sorok: különálló eszközhívások</a:t>
            </a:r>
          </a:p>
          <a:p>
            <a:pPr lvl="1"/>
            <a:r>
              <a:rPr lang="hu-HU" dirty="0"/>
              <a:t>oszlopok: paraméterek</a:t>
            </a:r>
          </a:p>
          <a:p>
            <a:r>
              <a:rPr lang="hu-HU" dirty="0"/>
              <a:t>új/törlés/sorrend módosítása</a:t>
            </a:r>
          </a:p>
          <a:p>
            <a:r>
              <a:rPr lang="hu-HU" dirty="0"/>
              <a:t>a sorok másolhatók</a:t>
            </a:r>
          </a:p>
          <a:p>
            <a:r>
              <a:rPr lang="hu-HU" dirty="0">
                <a:solidFill>
                  <a:srgbClr val="FF0000"/>
                </a:solidFill>
              </a:rPr>
              <a:t>sorra duplán kattintva bejön a hagyományos paramétermegadós ablak</a:t>
            </a:r>
          </a:p>
          <a:p>
            <a:r>
              <a:rPr lang="hu-HU" dirty="0"/>
              <a:t>csak az utolsó sor (utolsó eszközhívás) eredményfájlját adja a rétegkezelőhöz (alapértelmezett esetben)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A4A67A4-850D-FF55-2050-2C051A97A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13:58</a:t>
            </a:fld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833F4F1-68C2-8B2F-40B5-D02210100A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3862" y="681037"/>
            <a:ext cx="5490341" cy="21481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A quick tour of batch processing—ArcMap | Documentation">
            <a:extLst>
              <a:ext uri="{FF2B5EF4-FFF2-40B4-BE49-F238E27FC236}">
                <a16:creationId xmlns:a16="http://schemas.microsoft.com/office/drawing/2014/main" id="{C14D037F-A323-D5B5-01A8-332DF6F9A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3862" y="3031576"/>
            <a:ext cx="5490341" cy="30077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78E8744C-AB69-FE4C-FF91-77FA493A2A12}"/>
              </a:ext>
            </a:extLst>
          </p:cNvPr>
          <p:cNvSpPr/>
          <p:nvPr/>
        </p:nvSpPr>
        <p:spPr>
          <a:xfrm>
            <a:off x="7600951" y="3041650"/>
            <a:ext cx="2878364" cy="18161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52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Kötegelt indítás – DEMO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4591050" cy="4754563"/>
          </a:xfrm>
        </p:spPr>
        <p:txBody>
          <a:bodyPr/>
          <a:lstStyle/>
          <a:p>
            <a:r>
              <a:rPr lang="hu-HU" dirty="0"/>
              <a:t>szüntessük meg a kijelölést a tavak rétegén</a:t>
            </a:r>
          </a:p>
          <a:p>
            <a:r>
              <a:rPr lang="hu-HU" dirty="0"/>
              <a:t>középtájak, puffer, 5 km</a:t>
            </a:r>
          </a:p>
          <a:p>
            <a:r>
              <a:rPr lang="hu-HU" dirty="0"/>
              <a:t>üres sorok, másolás, beillesztés, módosítás a táblázatban</a:t>
            </a:r>
          </a:p>
          <a:p>
            <a:pPr lvl="1"/>
            <a:r>
              <a:rPr lang="hu-HU" dirty="0"/>
              <a:t>középtájak, puffer, 10 km</a:t>
            </a:r>
          </a:p>
          <a:p>
            <a:r>
              <a:rPr lang="hu-HU" dirty="0"/>
              <a:t>kijelölt sor, új sor hozzáadása, módosítás ablakban</a:t>
            </a:r>
          </a:p>
          <a:p>
            <a:pPr lvl="1"/>
            <a:r>
              <a:rPr lang="hu-HU" dirty="0"/>
              <a:t>középtájak, puffer, 20 km</a:t>
            </a:r>
          </a:p>
          <a:p>
            <a:r>
              <a:rPr lang="hu-HU" dirty="0"/>
              <a:t>kijelölt sor, új sor hozzáadása, módosítás táblázatban, legördülő</a:t>
            </a:r>
          </a:p>
          <a:p>
            <a:pPr lvl="1"/>
            <a:r>
              <a:rPr lang="hu-HU" dirty="0"/>
              <a:t>tavak, puffer, 20 km</a:t>
            </a:r>
          </a:p>
          <a:p>
            <a:endParaRPr lang="hu-HU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13:58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0" y="193222"/>
            <a:ext cx="6553200" cy="25640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9250" y="2916234"/>
            <a:ext cx="6553200" cy="37853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92099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2. feladat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aseline="0" dirty="0"/>
              <a:t>jelölj ki néhány patakot, tavat és középtájat téglalapos kijelöléssel egy kb. megyényi területen</a:t>
            </a:r>
          </a:p>
          <a:p>
            <a:r>
              <a:rPr lang="hu-HU" dirty="0"/>
              <a:t>kötegelt indítással készítsd el három különböző </a:t>
            </a:r>
            <a:r>
              <a:rPr lang="hu-HU" dirty="0" err="1"/>
              <a:t>shp</a:t>
            </a:r>
            <a:r>
              <a:rPr lang="hu-HU" dirty="0"/>
              <a:t>-fájlba</a:t>
            </a:r>
          </a:p>
          <a:p>
            <a:pPr lvl="1"/>
            <a:r>
              <a:rPr lang="hu-HU" dirty="0"/>
              <a:t>a patakok és tavak,</a:t>
            </a:r>
          </a:p>
          <a:p>
            <a:pPr lvl="1"/>
            <a:r>
              <a:rPr lang="hu-HU" dirty="0"/>
              <a:t>a tavak és középtájak, valamint</a:t>
            </a:r>
          </a:p>
          <a:p>
            <a:pPr lvl="1"/>
            <a:r>
              <a:rPr lang="hu-HU" dirty="0"/>
              <a:t>a középtájak és patakok metszetét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13:58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459" y="2865120"/>
            <a:ext cx="6376468" cy="32165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06685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0A68AD9-4E6E-8BD8-C374-8227080F6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Model</a:t>
            </a:r>
            <a:r>
              <a:rPr lang="hu-HU" dirty="0"/>
              <a:t> </a:t>
            </a:r>
            <a:r>
              <a:rPr lang="hu-HU" dirty="0" err="1"/>
              <a:t>Builder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6F7FA16-53AB-5667-0F9A-CF6220A2C2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81F78B4-1674-F2B1-113C-902BFE821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932A-0FAF-4438-B561-2C6A2226D8DA}" type="datetime10">
              <a:rPr lang="en-US" smtClean="0"/>
              <a:t>13:58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41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Model</a:t>
            </a:r>
            <a:r>
              <a:rPr lang="hu-HU" dirty="0"/>
              <a:t> </a:t>
            </a:r>
            <a:r>
              <a:rPr lang="hu-HU" dirty="0" err="1"/>
              <a:t>Builder</a:t>
            </a:r>
            <a:r>
              <a:rPr lang="hu-HU" dirty="0"/>
              <a:t> célja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modell</a:t>
            </a:r>
          </a:p>
          <a:p>
            <a:pPr lvl="1"/>
            <a:r>
              <a:rPr lang="hu-HU" dirty="0"/>
              <a:t>eszközök és adatok láncolata</a:t>
            </a:r>
          </a:p>
          <a:p>
            <a:pPr lvl="1"/>
            <a:r>
              <a:rPr lang="hu-HU" dirty="0"/>
              <a:t>az egyik eszköz kimenete a másik eszköz bemenete</a:t>
            </a:r>
          </a:p>
          <a:p>
            <a:pPr lvl="1"/>
            <a:r>
              <a:rPr lang="hu-HU" dirty="0"/>
              <a:t>célja: minduntalan egymást követő műveletek sorba rendezése, a láncolat állandósítása</a:t>
            </a:r>
          </a:p>
          <a:p>
            <a:pPr lvl="1"/>
            <a:r>
              <a:rPr lang="hu-HU" dirty="0"/>
              <a:t>"grafikus programozás"</a:t>
            </a:r>
          </a:p>
          <a:p>
            <a:r>
              <a:rPr lang="hu-HU" dirty="0"/>
              <a:t>modelleszköz</a:t>
            </a:r>
          </a:p>
          <a:p>
            <a:pPr lvl="1"/>
            <a:r>
              <a:rPr lang="hu-HU" dirty="0"/>
              <a:t>elmentett modell</a:t>
            </a:r>
          </a:p>
          <a:p>
            <a:pPr lvl="1"/>
            <a:r>
              <a:rPr lang="hu-HU" dirty="0"/>
              <a:t>mely később betölthető,</a:t>
            </a:r>
            <a:br>
              <a:rPr lang="hu-HU" dirty="0"/>
            </a:br>
            <a:r>
              <a:rPr lang="hu-HU" dirty="0"/>
              <a:t>újrafuttatható (eszköztárból) és</a:t>
            </a:r>
            <a:br>
              <a:rPr lang="hu-HU" dirty="0"/>
            </a:br>
            <a:r>
              <a:rPr lang="hu-HU" dirty="0"/>
              <a:t>felhasználható más modellben/</a:t>
            </a:r>
            <a:br>
              <a:rPr lang="hu-HU" dirty="0"/>
            </a:br>
            <a:r>
              <a:rPr lang="hu-HU" dirty="0" err="1"/>
              <a:t>szkriptben</a:t>
            </a:r>
            <a:endParaRPr lang="hu-HU" dirty="0"/>
          </a:p>
          <a:p>
            <a:pPr lvl="1"/>
            <a:r>
              <a:rPr lang="hu-HU" dirty="0"/>
              <a:t>pl.: local </a:t>
            </a:r>
            <a:r>
              <a:rPr lang="hu-HU" dirty="0" err="1"/>
              <a:t>correlation</a:t>
            </a:r>
            <a:r>
              <a:rPr lang="hu-HU" dirty="0"/>
              <a:t> </a:t>
            </a:r>
            <a:r>
              <a:rPr lang="hu-HU" dirty="0">
                <a:sym typeface="Wingdings" panose="05000000000000000000" pitchFamily="2" charset="2"/>
              </a:rPr>
              <a:t>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13:58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5102" y="3215641"/>
            <a:ext cx="6632118" cy="35260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71344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Tartalom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műveletek ismétlése</a:t>
            </a:r>
          </a:p>
          <a:p>
            <a:r>
              <a:rPr lang="hu-HU" dirty="0"/>
              <a:t>kötegelt indítás</a:t>
            </a:r>
          </a:p>
          <a:p>
            <a:r>
              <a:rPr lang="hu-HU" dirty="0" err="1"/>
              <a:t>Model</a:t>
            </a:r>
            <a:r>
              <a:rPr lang="hu-HU" dirty="0"/>
              <a:t> </a:t>
            </a:r>
            <a:r>
              <a:rPr lang="hu-HU" dirty="0" err="1"/>
              <a:t>Builder</a:t>
            </a:r>
            <a:endParaRPr lang="hu-HU" dirty="0"/>
          </a:p>
          <a:p>
            <a:pPr lvl="1"/>
            <a:r>
              <a:rPr lang="hu-HU" dirty="0"/>
              <a:t>célja</a:t>
            </a:r>
          </a:p>
          <a:p>
            <a:pPr lvl="1"/>
            <a:r>
              <a:rPr lang="hu-HU" dirty="0"/>
              <a:t>felület megismerése</a:t>
            </a:r>
          </a:p>
          <a:p>
            <a:pPr lvl="1"/>
            <a:r>
              <a:rPr lang="hu-HU" dirty="0"/>
              <a:t>beállítási lehetőségei</a:t>
            </a:r>
          </a:p>
          <a:p>
            <a:r>
              <a:rPr lang="hu-HU" dirty="0"/>
              <a:t>modellek készítése</a:t>
            </a:r>
          </a:p>
          <a:p>
            <a:r>
              <a:rPr lang="hu-HU" dirty="0"/>
              <a:t>előfeltételek</a:t>
            </a:r>
          </a:p>
          <a:p>
            <a:r>
              <a:rPr lang="hu-HU" dirty="0"/>
              <a:t>modelleszközök</a:t>
            </a:r>
          </a:p>
          <a:p>
            <a:pPr lvl="1"/>
            <a:r>
              <a:rPr lang="hu-HU" dirty="0"/>
              <a:t>létrehozás meglévő modellből</a:t>
            </a:r>
          </a:p>
          <a:p>
            <a:pPr lvl="1"/>
            <a:r>
              <a:rPr lang="hu-HU" dirty="0"/>
              <a:t>létrehozás nulláról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65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Model</a:t>
            </a:r>
            <a:r>
              <a:rPr lang="hu-HU" dirty="0"/>
              <a:t> </a:t>
            </a:r>
            <a:r>
              <a:rPr lang="hu-HU" dirty="0" err="1"/>
              <a:t>Builder</a:t>
            </a:r>
            <a:r>
              <a:rPr lang="hu-HU" dirty="0"/>
              <a:t> felülete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5730240" cy="4754563"/>
          </a:xfrm>
        </p:spPr>
        <p:txBody>
          <a:bodyPr/>
          <a:lstStyle/>
          <a:p>
            <a:r>
              <a:rPr lang="hu-HU" dirty="0"/>
              <a:t>indítás</a:t>
            </a:r>
          </a:p>
          <a:p>
            <a:pPr lvl="1"/>
            <a:r>
              <a:rPr lang="en-US" dirty="0"/>
              <a:t>Geoprocessing &gt; </a:t>
            </a:r>
            <a:r>
              <a:rPr lang="en-US" dirty="0" err="1"/>
              <a:t>ModelBuilder</a:t>
            </a:r>
            <a:endParaRPr lang="hu-HU" dirty="0"/>
          </a:p>
          <a:p>
            <a:r>
              <a:rPr lang="hu-HU" dirty="0"/>
              <a:t>felület</a:t>
            </a:r>
          </a:p>
          <a:p>
            <a:pPr lvl="1"/>
            <a:r>
              <a:rPr lang="hu-HU" dirty="0"/>
              <a:t>egyszerű, kényelmes</a:t>
            </a:r>
          </a:p>
          <a:p>
            <a:pPr lvl="1"/>
            <a:r>
              <a:rPr lang="hu-HU" dirty="0"/>
              <a:t>néhány gomb és beállítási lehetőség</a:t>
            </a:r>
          </a:p>
          <a:p>
            <a:pPr lvl="1"/>
            <a:r>
              <a:rPr lang="hu-HU" dirty="0"/>
              <a:t>színekkel, formákkal és nyilakkal ábrázolt folyamat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13:58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480" y="1874520"/>
            <a:ext cx="289560" cy="289560"/>
          </a:xfrm>
          <a:prstGeom prst="rect">
            <a:avLst/>
          </a:prstGeom>
          <a:ln>
            <a:noFill/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8440" y="1495825"/>
            <a:ext cx="5439373" cy="45891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708" y="5270011"/>
            <a:ext cx="6217566" cy="8149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73005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BDA0018-2E4F-DCB9-0B21-4A6C31493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Model</a:t>
            </a:r>
            <a:r>
              <a:rPr lang="hu-HU" dirty="0"/>
              <a:t> </a:t>
            </a:r>
            <a:r>
              <a:rPr lang="hu-HU" dirty="0" err="1"/>
              <a:t>Builder</a:t>
            </a:r>
            <a:r>
              <a:rPr lang="hu-HU" dirty="0"/>
              <a:t> működése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9C85D02-60A3-2ADF-7905-B9B2E2C86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772" y="1422401"/>
            <a:ext cx="5613618" cy="4820744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nyissuk meg a </a:t>
            </a:r>
            <a:r>
              <a:rPr lang="hu-HU" dirty="0" err="1"/>
              <a:t>Model</a:t>
            </a:r>
            <a:r>
              <a:rPr lang="hu-HU" dirty="0"/>
              <a:t> </a:t>
            </a:r>
            <a:r>
              <a:rPr lang="hu-HU" dirty="0" err="1"/>
              <a:t>Buildert</a:t>
            </a:r>
            <a:endParaRPr lang="hu-HU" dirty="0"/>
          </a:p>
          <a:p>
            <a:pPr lvl="1"/>
            <a:r>
              <a:rPr lang="hu-HU" dirty="0"/>
              <a:t>rakjunk össze egy nagyon egyszerű modellt</a:t>
            </a:r>
          </a:p>
          <a:p>
            <a:pPr lvl="1"/>
            <a:r>
              <a:rPr lang="hu-HU" dirty="0"/>
              <a:t>ami a </a:t>
            </a:r>
            <a:r>
              <a:rPr lang="hu-HU" dirty="0" err="1"/>
              <a:t>cserhat.tif</a:t>
            </a:r>
            <a:r>
              <a:rPr lang="hu-HU" dirty="0"/>
              <a:t> domborzatmodell területére képez 50 véletlen pontot (Data Management &gt; </a:t>
            </a:r>
            <a:r>
              <a:rPr lang="hu-HU" dirty="0" err="1"/>
              <a:t>Sampling</a:t>
            </a:r>
            <a:r>
              <a:rPr lang="hu-HU" dirty="0"/>
              <a:t> &gt; </a:t>
            </a:r>
            <a:r>
              <a:rPr lang="hu-HU" dirty="0" err="1"/>
              <a:t>Create</a:t>
            </a:r>
            <a:r>
              <a:rPr lang="hu-HU" dirty="0"/>
              <a:t> Random </a:t>
            </a:r>
            <a:r>
              <a:rPr lang="hu-HU" dirty="0" err="1"/>
              <a:t>Points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és kinyeri e pontokba a magasságértéket (</a:t>
            </a:r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Analyst</a:t>
            </a:r>
            <a:r>
              <a:rPr lang="hu-HU" dirty="0"/>
              <a:t> &gt; </a:t>
            </a:r>
            <a:r>
              <a:rPr lang="hu-HU" dirty="0" err="1"/>
              <a:t>Extraction</a:t>
            </a:r>
            <a:r>
              <a:rPr lang="hu-HU" dirty="0"/>
              <a:t> &gt; </a:t>
            </a:r>
            <a:r>
              <a:rPr lang="hu-HU" dirty="0" err="1"/>
              <a:t>Extract</a:t>
            </a:r>
            <a:r>
              <a:rPr lang="hu-HU" dirty="0"/>
              <a:t> </a:t>
            </a:r>
            <a:r>
              <a:rPr lang="hu-HU" dirty="0" err="1"/>
              <a:t>Values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Points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futtassuk le a modellt (bezárhatjuk)</a:t>
            </a:r>
          </a:p>
          <a:p>
            <a:pPr lvl="1"/>
            <a:r>
              <a:rPr lang="hu-HU" dirty="0"/>
              <a:t>töltsük be </a:t>
            </a:r>
            <a:r>
              <a:rPr lang="hu-HU" dirty="0" err="1"/>
              <a:t>Catalogból</a:t>
            </a:r>
            <a:r>
              <a:rPr lang="hu-HU" dirty="0"/>
              <a:t> a kimeneti fájlt, nézzük meg az attribútumtábláját</a:t>
            </a:r>
          </a:p>
          <a:p>
            <a:pPr lvl="1"/>
            <a:endParaRPr lang="hu-HU" dirty="0"/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D54D42D-07B5-4005-63A3-E0F5021C9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13:58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75C64C97-2B20-DE72-F2A0-5013DB95C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2391" y="132050"/>
            <a:ext cx="2883421" cy="40136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197DB309-348D-9C0E-93A0-4495290F7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355" y="4282344"/>
            <a:ext cx="2877457" cy="18000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E4FA168D-06C9-3BC9-0F73-EE313DA08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548" y="4221460"/>
            <a:ext cx="3346259" cy="18609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F7C420A3-3466-CEA4-20D7-2248A95FA0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6548" y="1422401"/>
            <a:ext cx="3346260" cy="26425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73422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Beállítási lehetőségek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8413337" cy="4754563"/>
          </a:xfrm>
        </p:spPr>
        <p:txBody>
          <a:bodyPr/>
          <a:lstStyle/>
          <a:p>
            <a:r>
              <a:rPr lang="en-US" dirty="0"/>
              <a:t>3 </a:t>
            </a:r>
            <a:r>
              <a:rPr lang="en-US" dirty="0" err="1"/>
              <a:t>féle</a:t>
            </a:r>
            <a:r>
              <a:rPr lang="en-US" dirty="0"/>
              <a:t> </a:t>
            </a:r>
            <a:r>
              <a:rPr lang="en-US" dirty="0" err="1"/>
              <a:t>beállítási</a:t>
            </a:r>
            <a:r>
              <a:rPr lang="en-US" dirty="0"/>
              <a:t> </a:t>
            </a:r>
            <a:r>
              <a:rPr lang="en-US" dirty="0" err="1"/>
              <a:t>témakör</a:t>
            </a:r>
            <a:endParaRPr lang="hu-HU" dirty="0"/>
          </a:p>
          <a:p>
            <a:r>
              <a:rPr lang="hu-HU" dirty="0"/>
              <a:t>modelleszköz beállításai (</a:t>
            </a:r>
            <a:r>
              <a:rPr lang="en-US" dirty="0"/>
              <a:t>model properties</a:t>
            </a:r>
            <a:r>
              <a:rPr lang="hu-HU" dirty="0"/>
              <a:t>)</a:t>
            </a:r>
          </a:p>
          <a:p>
            <a:pPr lvl="1"/>
            <a:r>
              <a:rPr lang="en-US" dirty="0" err="1"/>
              <a:t>modell</a:t>
            </a:r>
            <a:r>
              <a:rPr lang="en-US" dirty="0"/>
              <a:t> neve, </a:t>
            </a:r>
            <a:r>
              <a:rPr lang="en-US" dirty="0" err="1"/>
              <a:t>leírása</a:t>
            </a:r>
            <a:r>
              <a:rPr lang="en-US" dirty="0"/>
              <a:t>, </a:t>
            </a:r>
            <a:r>
              <a:rPr lang="en-US" dirty="0" err="1"/>
              <a:t>paraméterei</a:t>
            </a:r>
            <a:r>
              <a:rPr lang="en-US" dirty="0"/>
              <a:t>, </a:t>
            </a:r>
            <a:r>
              <a:rPr lang="en-US" dirty="0" err="1"/>
              <a:t>környezete</a:t>
            </a:r>
            <a:endParaRPr lang="hu-HU" dirty="0"/>
          </a:p>
          <a:p>
            <a:pPr lvl="1"/>
            <a:r>
              <a:rPr lang="hu-HU" dirty="0"/>
              <a:t>ugyanazok a lehetőségek, amit már a </a:t>
            </a:r>
            <a:r>
              <a:rPr lang="hu-HU" dirty="0" err="1"/>
              <a:t>szkripteszközöknél</a:t>
            </a:r>
            <a:r>
              <a:rPr lang="hu-HU" dirty="0"/>
              <a:t> megismertünk</a:t>
            </a:r>
          </a:p>
          <a:p>
            <a:r>
              <a:rPr lang="hu-HU" dirty="0"/>
              <a:t>elrendezési beállítások (</a:t>
            </a:r>
            <a:r>
              <a:rPr lang="en-US" dirty="0"/>
              <a:t>diagram properties</a:t>
            </a:r>
            <a:r>
              <a:rPr lang="hu-HU" dirty="0"/>
              <a:t>)</a:t>
            </a:r>
          </a:p>
          <a:p>
            <a:pPr lvl="1"/>
            <a:r>
              <a:rPr lang="en-US" dirty="0" err="1"/>
              <a:t>elrendezés</a:t>
            </a:r>
            <a:endParaRPr lang="hu-HU" dirty="0"/>
          </a:p>
          <a:p>
            <a:pPr lvl="1"/>
            <a:r>
              <a:rPr lang="hu-HU" dirty="0"/>
              <a:t>elemek </a:t>
            </a:r>
            <a:r>
              <a:rPr lang="en-US" dirty="0" err="1"/>
              <a:t>megjelenítés</a:t>
            </a:r>
            <a:r>
              <a:rPr lang="hu-HU" dirty="0"/>
              <a:t>i beállításai típusonként</a:t>
            </a:r>
          </a:p>
          <a:p>
            <a:r>
              <a:rPr lang="hu-HU" dirty="0"/>
              <a:t>megjelenítési beállítások (</a:t>
            </a:r>
            <a:r>
              <a:rPr lang="en-US" dirty="0"/>
              <a:t>display proper</a:t>
            </a:r>
            <a:r>
              <a:rPr lang="hu-HU" dirty="0" err="1"/>
              <a:t>ties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elemek </a:t>
            </a:r>
            <a:r>
              <a:rPr lang="en-US" dirty="0" err="1"/>
              <a:t>megjelenítés</a:t>
            </a:r>
            <a:r>
              <a:rPr lang="hu-HU" dirty="0"/>
              <a:t>i beállításai külön-külön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13:58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5274" y="113211"/>
            <a:ext cx="2559463" cy="45845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5274" y="4837485"/>
            <a:ext cx="2559463" cy="19347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églalap 7"/>
          <p:cNvSpPr/>
          <p:nvPr/>
        </p:nvSpPr>
        <p:spPr>
          <a:xfrm>
            <a:off x="9327737" y="3657600"/>
            <a:ext cx="2753200" cy="109731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25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Beállítási lehetőségek – elrendezési beállítások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általános (General) fül</a:t>
            </a:r>
          </a:p>
          <a:p>
            <a:pPr lvl="1"/>
            <a:r>
              <a:rPr lang="hu-HU" dirty="0"/>
              <a:t>automatikus/kézi elrendezés</a:t>
            </a:r>
          </a:p>
          <a:p>
            <a:pPr lvl="1"/>
            <a:r>
              <a:rPr lang="hu-HU" dirty="0"/>
              <a:t>segédvonalak (igazításhoz)</a:t>
            </a:r>
          </a:p>
          <a:p>
            <a:r>
              <a:rPr lang="hu-HU" dirty="0"/>
              <a:t>elrendezés (</a:t>
            </a:r>
            <a:r>
              <a:rPr lang="hu-HU" dirty="0" err="1"/>
              <a:t>Layout</a:t>
            </a:r>
            <a:r>
              <a:rPr lang="hu-HU" dirty="0"/>
              <a:t>) fül</a:t>
            </a:r>
          </a:p>
          <a:p>
            <a:pPr lvl="1"/>
            <a:r>
              <a:rPr lang="hu-HU" dirty="0"/>
              <a:t>tájolás</a:t>
            </a:r>
          </a:p>
          <a:p>
            <a:pPr lvl="1"/>
            <a:r>
              <a:rPr lang="hu-HU" dirty="0"/>
              <a:t>igazítás</a:t>
            </a:r>
          </a:p>
          <a:p>
            <a:pPr lvl="1"/>
            <a:r>
              <a:rPr lang="hu-HU" dirty="0"/>
              <a:t>hierarchia</a:t>
            </a:r>
          </a:p>
          <a:p>
            <a:pPr lvl="1"/>
            <a:r>
              <a:rPr lang="hu-HU" dirty="0"/>
              <a:t>térköz</a:t>
            </a:r>
          </a:p>
          <a:p>
            <a:pPr lvl="1"/>
            <a:r>
              <a:rPr lang="hu-HU" dirty="0"/>
              <a:t>minőség</a:t>
            </a:r>
          </a:p>
          <a:p>
            <a:pPr lvl="1"/>
            <a:r>
              <a:rPr lang="hu-HU" dirty="0"/>
              <a:t>automatikus elrendezés</a:t>
            </a:r>
            <a:br>
              <a:rPr lang="hu-HU" dirty="0"/>
            </a:br>
            <a:r>
              <a:rPr lang="hu-HU" dirty="0"/>
              <a:t>finomságai</a:t>
            </a:r>
          </a:p>
          <a:p>
            <a:pPr lvl="1"/>
            <a:r>
              <a:rPr lang="hu-HU" dirty="0"/>
              <a:t>nyilak ábrázolásmódja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13:58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437" y="2438628"/>
            <a:ext cx="1975563" cy="36571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7392" y="2438628"/>
            <a:ext cx="4838095" cy="36571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83167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Beállítási lehetőségek – elrendezési beállítások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elrendezés (</a:t>
            </a:r>
            <a:r>
              <a:rPr lang="hu-HU" dirty="0" err="1"/>
              <a:t>Layout</a:t>
            </a:r>
            <a:r>
              <a:rPr lang="hu-HU" dirty="0"/>
              <a:t>) fül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tájolás</a:t>
            </a:r>
          </a:p>
          <a:p>
            <a:pPr lvl="1"/>
            <a:r>
              <a:rPr lang="hu-HU" dirty="0"/>
              <a:t>igazítás</a:t>
            </a:r>
          </a:p>
          <a:p>
            <a:pPr lvl="1"/>
            <a:r>
              <a:rPr lang="hu-HU" dirty="0"/>
              <a:t>hierarchia</a:t>
            </a:r>
          </a:p>
          <a:p>
            <a:pPr lvl="1"/>
            <a:r>
              <a:rPr lang="hu-HU" dirty="0"/>
              <a:t>térköz</a:t>
            </a:r>
          </a:p>
          <a:p>
            <a:pPr lvl="1"/>
            <a:r>
              <a:rPr lang="hu-HU" dirty="0"/>
              <a:t>minőség</a:t>
            </a:r>
          </a:p>
          <a:p>
            <a:pPr lvl="1"/>
            <a:r>
              <a:rPr lang="hu-HU" dirty="0"/>
              <a:t>automatikus elrendezés</a:t>
            </a:r>
            <a:br>
              <a:rPr lang="hu-HU" dirty="0"/>
            </a:br>
            <a:r>
              <a:rPr lang="hu-HU" dirty="0"/>
              <a:t>finomságai</a:t>
            </a:r>
          </a:p>
          <a:p>
            <a:pPr lvl="1"/>
            <a:r>
              <a:rPr lang="hu-HU" dirty="0"/>
              <a:t>nyilak ábrázolásmódja</a:t>
            </a:r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13:58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0874" y="1406035"/>
            <a:ext cx="1908641" cy="204967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001" y="1432552"/>
            <a:ext cx="2913344" cy="20231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9832" y="4223540"/>
            <a:ext cx="3400000" cy="24633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9831" y="222499"/>
            <a:ext cx="3400000" cy="38761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000" y="3566212"/>
            <a:ext cx="2922867" cy="31207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45897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Beállítási lehetőségek – elrendezési beállítások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elrendezés (</a:t>
            </a:r>
            <a:r>
              <a:rPr lang="hu-HU" dirty="0" err="1"/>
              <a:t>Layout</a:t>
            </a:r>
            <a:r>
              <a:rPr lang="hu-HU" dirty="0"/>
              <a:t>) fül</a:t>
            </a:r>
          </a:p>
          <a:p>
            <a:pPr lvl="1"/>
            <a:r>
              <a:rPr lang="hu-HU" dirty="0"/>
              <a:t>tájolás</a:t>
            </a:r>
          </a:p>
          <a:p>
            <a:pPr lvl="1"/>
            <a:r>
              <a:rPr lang="hu-HU" dirty="0"/>
              <a:t>igazítás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hierarchia</a:t>
            </a:r>
          </a:p>
          <a:p>
            <a:pPr lvl="1"/>
            <a:r>
              <a:rPr lang="hu-HU" dirty="0"/>
              <a:t>térköz</a:t>
            </a:r>
          </a:p>
          <a:p>
            <a:pPr lvl="1"/>
            <a:r>
              <a:rPr lang="hu-HU" dirty="0"/>
              <a:t>minőség</a:t>
            </a:r>
          </a:p>
          <a:p>
            <a:pPr lvl="1"/>
            <a:r>
              <a:rPr lang="hu-HU" dirty="0"/>
              <a:t>automatikus elrendezés</a:t>
            </a:r>
            <a:br>
              <a:rPr lang="hu-HU" dirty="0"/>
            </a:br>
            <a:r>
              <a:rPr lang="hu-HU" dirty="0"/>
              <a:t>finomságai</a:t>
            </a:r>
          </a:p>
          <a:p>
            <a:pPr lvl="1"/>
            <a:r>
              <a:rPr lang="hu-HU" dirty="0"/>
              <a:t>nyilak ábrázolásmódja</a:t>
            </a:r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13:58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0874" y="1406035"/>
            <a:ext cx="1908641" cy="20496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001" y="1432552"/>
            <a:ext cx="2913344" cy="202315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9832" y="4223540"/>
            <a:ext cx="3400000" cy="24633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9831" y="222499"/>
            <a:ext cx="3400000" cy="38761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000" y="3566212"/>
            <a:ext cx="2922867" cy="31207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62994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Beállítási lehetőségek – elrendezési beállítások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elrendezés (</a:t>
            </a:r>
            <a:r>
              <a:rPr lang="hu-HU" dirty="0" err="1"/>
              <a:t>Layout</a:t>
            </a:r>
            <a:r>
              <a:rPr lang="hu-HU" dirty="0"/>
              <a:t>) fül</a:t>
            </a:r>
          </a:p>
          <a:p>
            <a:pPr lvl="1"/>
            <a:r>
              <a:rPr lang="hu-HU" dirty="0"/>
              <a:t>tájolás</a:t>
            </a:r>
          </a:p>
          <a:p>
            <a:pPr lvl="1"/>
            <a:r>
              <a:rPr lang="hu-HU" dirty="0"/>
              <a:t>igazítás</a:t>
            </a:r>
          </a:p>
          <a:p>
            <a:pPr lvl="1"/>
            <a:r>
              <a:rPr lang="hu-HU" dirty="0"/>
              <a:t>hierarchia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térköz</a:t>
            </a:r>
          </a:p>
          <a:p>
            <a:pPr lvl="1"/>
            <a:r>
              <a:rPr lang="hu-HU" dirty="0"/>
              <a:t>minőség</a:t>
            </a:r>
          </a:p>
          <a:p>
            <a:pPr lvl="1"/>
            <a:r>
              <a:rPr lang="hu-HU" dirty="0"/>
              <a:t>automatikus elrendezés</a:t>
            </a:r>
            <a:br>
              <a:rPr lang="hu-HU" dirty="0"/>
            </a:br>
            <a:r>
              <a:rPr lang="hu-HU" dirty="0"/>
              <a:t>finomságai</a:t>
            </a:r>
          </a:p>
          <a:p>
            <a:pPr lvl="1"/>
            <a:r>
              <a:rPr lang="hu-HU" dirty="0"/>
              <a:t>nyilak ábrázolásmódja</a:t>
            </a:r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13:58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0874" y="1406035"/>
            <a:ext cx="1908641" cy="20496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001" y="1432552"/>
            <a:ext cx="2913344" cy="20231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9832" y="4223540"/>
            <a:ext cx="3400000" cy="246339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9831" y="222499"/>
            <a:ext cx="3400000" cy="38761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000" y="3566212"/>
            <a:ext cx="2922867" cy="31207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563805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Beállítási lehetőségek – elrendezési beállítások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elrendezés (</a:t>
            </a:r>
            <a:r>
              <a:rPr lang="hu-HU" dirty="0" err="1"/>
              <a:t>Layout</a:t>
            </a:r>
            <a:r>
              <a:rPr lang="hu-HU" dirty="0"/>
              <a:t>) fül</a:t>
            </a:r>
          </a:p>
          <a:p>
            <a:pPr lvl="1"/>
            <a:r>
              <a:rPr lang="hu-HU" dirty="0"/>
              <a:t>tájolás</a:t>
            </a:r>
          </a:p>
          <a:p>
            <a:pPr lvl="1"/>
            <a:r>
              <a:rPr lang="hu-HU" dirty="0"/>
              <a:t>igazítás</a:t>
            </a:r>
          </a:p>
          <a:p>
            <a:pPr lvl="1"/>
            <a:r>
              <a:rPr lang="hu-HU" dirty="0"/>
              <a:t>hierarchia</a:t>
            </a:r>
          </a:p>
          <a:p>
            <a:pPr lvl="1"/>
            <a:r>
              <a:rPr lang="hu-HU" dirty="0"/>
              <a:t>térköz</a:t>
            </a:r>
          </a:p>
          <a:p>
            <a:pPr lvl="1"/>
            <a:r>
              <a:rPr lang="hu-HU" dirty="0"/>
              <a:t>minőség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automatikus elrendezés</a:t>
            </a: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finomságai</a:t>
            </a:r>
          </a:p>
          <a:p>
            <a:pPr lvl="1"/>
            <a:r>
              <a:rPr lang="hu-HU" dirty="0"/>
              <a:t>nyilak ábrázolásmódja</a:t>
            </a:r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13:58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0874" y="1406035"/>
            <a:ext cx="1908641" cy="20496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001" y="1432552"/>
            <a:ext cx="2913344" cy="20231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9832" y="4223540"/>
            <a:ext cx="3400000" cy="24633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9831" y="222499"/>
            <a:ext cx="3400000" cy="387619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000" y="3566212"/>
            <a:ext cx="2922867" cy="31207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378989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Beállítási lehetőségek – elrendezési beállítások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elrendezés (</a:t>
            </a:r>
            <a:r>
              <a:rPr lang="hu-HU" dirty="0" err="1"/>
              <a:t>Layout</a:t>
            </a:r>
            <a:r>
              <a:rPr lang="hu-HU" dirty="0"/>
              <a:t>) fül</a:t>
            </a:r>
          </a:p>
          <a:p>
            <a:pPr lvl="1"/>
            <a:r>
              <a:rPr lang="hu-HU" dirty="0"/>
              <a:t>tájolás</a:t>
            </a:r>
          </a:p>
          <a:p>
            <a:pPr lvl="1"/>
            <a:r>
              <a:rPr lang="hu-HU" dirty="0"/>
              <a:t>igazítás</a:t>
            </a:r>
          </a:p>
          <a:p>
            <a:pPr lvl="1"/>
            <a:r>
              <a:rPr lang="hu-HU" dirty="0"/>
              <a:t>hierarchia</a:t>
            </a:r>
          </a:p>
          <a:p>
            <a:pPr lvl="1"/>
            <a:r>
              <a:rPr lang="hu-HU" dirty="0"/>
              <a:t>térköz</a:t>
            </a:r>
          </a:p>
          <a:p>
            <a:pPr lvl="1"/>
            <a:r>
              <a:rPr lang="hu-HU" dirty="0"/>
              <a:t>minőség</a:t>
            </a:r>
          </a:p>
          <a:p>
            <a:pPr lvl="1"/>
            <a:r>
              <a:rPr lang="hu-HU" dirty="0"/>
              <a:t>automatikus elrendezés</a:t>
            </a:r>
            <a:br>
              <a:rPr lang="hu-HU" dirty="0"/>
            </a:br>
            <a:r>
              <a:rPr lang="hu-HU" dirty="0"/>
              <a:t>finomságai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nyilak ábrázolásmódja</a:t>
            </a:r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13:58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0874" y="1406035"/>
            <a:ext cx="1908641" cy="20496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001" y="1432552"/>
            <a:ext cx="2913344" cy="20231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9832" y="4223540"/>
            <a:ext cx="3400000" cy="24633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9831" y="222499"/>
            <a:ext cx="3400000" cy="38761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000" y="3566212"/>
            <a:ext cx="2922867" cy="312072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4540607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Modellek elemei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5654040" cy="4754563"/>
          </a:xfrm>
        </p:spPr>
        <p:txBody>
          <a:bodyPr/>
          <a:lstStyle/>
          <a:p>
            <a:r>
              <a:rPr lang="hu-HU" dirty="0"/>
              <a:t>változók (ovális)</a:t>
            </a:r>
          </a:p>
          <a:p>
            <a:pPr lvl="1"/>
            <a:r>
              <a:rPr lang="hu-HU" dirty="0"/>
              <a:t>fájl vs. minden egyéb (szám, logikai, szöveg, távolság, vetület, kiterjedés)</a:t>
            </a:r>
          </a:p>
          <a:p>
            <a:pPr lvl="1"/>
            <a:r>
              <a:rPr lang="hu-HU" dirty="0"/>
              <a:t>be- vs. kimenet (fájlok esetén kétféle kimenet)</a:t>
            </a:r>
          </a:p>
          <a:p>
            <a:r>
              <a:rPr lang="hu-HU" dirty="0"/>
              <a:t>eszközök (lekerekített téglalap)</a:t>
            </a:r>
          </a:p>
          <a:p>
            <a:pPr lvl="1"/>
            <a:r>
              <a:rPr lang="hu-HU" dirty="0" err="1"/>
              <a:t>szkripteszközök</a:t>
            </a:r>
            <a:endParaRPr lang="hu-HU" dirty="0"/>
          </a:p>
          <a:p>
            <a:pPr lvl="1"/>
            <a:r>
              <a:rPr lang="hu-HU" dirty="0"/>
              <a:t>modelleszközök</a:t>
            </a:r>
          </a:p>
          <a:p>
            <a:pPr lvl="1"/>
            <a:r>
              <a:rPr lang="hu-HU" dirty="0"/>
              <a:t>beépített eszközök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13:58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2240" y="1452880"/>
            <a:ext cx="5497537" cy="46148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87339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DD14C-4204-0983-5B07-3DA87A3AB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AF6C03F-9EFA-AE5B-CE7E-442568BD4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Tartalom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C61A595-3A57-0F0A-567E-4B2557D9C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műveletek ismétlése</a:t>
            </a:r>
          </a:p>
          <a:p>
            <a:r>
              <a:rPr lang="hu-HU" dirty="0"/>
              <a:t>kötegelt indítás</a:t>
            </a:r>
          </a:p>
          <a:p>
            <a:r>
              <a:rPr lang="hu-HU" dirty="0" err="1"/>
              <a:t>Model</a:t>
            </a:r>
            <a:r>
              <a:rPr lang="hu-HU" dirty="0"/>
              <a:t> </a:t>
            </a:r>
            <a:r>
              <a:rPr lang="hu-HU" dirty="0" err="1"/>
              <a:t>Builder</a:t>
            </a:r>
            <a:endParaRPr lang="hu-HU" dirty="0"/>
          </a:p>
          <a:p>
            <a:pPr lvl="1"/>
            <a:r>
              <a:rPr lang="hu-HU" dirty="0"/>
              <a:t>célja</a:t>
            </a:r>
          </a:p>
          <a:p>
            <a:pPr lvl="1"/>
            <a:r>
              <a:rPr lang="hu-HU" dirty="0"/>
              <a:t>felület megismerése</a:t>
            </a:r>
          </a:p>
          <a:p>
            <a:pPr lvl="1"/>
            <a:r>
              <a:rPr lang="hu-HU" dirty="0"/>
              <a:t>beállítási lehetőségei</a:t>
            </a:r>
          </a:p>
          <a:p>
            <a:r>
              <a:rPr lang="hu-HU" dirty="0"/>
              <a:t>modellek készítése</a:t>
            </a:r>
          </a:p>
          <a:p>
            <a:r>
              <a:rPr lang="hu-HU" dirty="0"/>
              <a:t>előfeltételek</a:t>
            </a:r>
          </a:p>
          <a:p>
            <a:r>
              <a:rPr lang="hu-HU" dirty="0"/>
              <a:t>modelleszközök</a:t>
            </a:r>
          </a:p>
          <a:p>
            <a:pPr lvl="1"/>
            <a:r>
              <a:rPr lang="hu-HU" dirty="0"/>
              <a:t>létrehozás meglévő modellből</a:t>
            </a:r>
          </a:p>
          <a:p>
            <a:pPr lvl="1"/>
            <a:r>
              <a:rPr lang="hu-HU" dirty="0"/>
              <a:t>létrehozás nulláról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05B73AF-10C3-E16C-BDE0-34EF8D6EB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13:58</a:t>
            </a:fld>
            <a:endParaRPr lang="en-US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B9CB9CD2-6601-934E-5194-F8A4461D9271}"/>
              </a:ext>
            </a:extLst>
          </p:cNvPr>
          <p:cNvSpPr/>
          <p:nvPr/>
        </p:nvSpPr>
        <p:spPr>
          <a:xfrm rot="1225821">
            <a:off x="1497955" y="4988954"/>
            <a:ext cx="3545842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KÖVETKEZŐ ÓRÁN –</a:t>
            </a:r>
          </a:p>
        </p:txBody>
      </p:sp>
    </p:spTree>
    <p:extLst>
      <p:ext uri="{BB962C8B-B14F-4D97-AF65-F5344CB8AC3E}">
        <p14:creationId xmlns:p14="http://schemas.microsoft.com/office/powerpoint/2010/main" val="13325454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Modellek elemei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5654040" cy="4754563"/>
          </a:xfrm>
        </p:spPr>
        <p:txBody>
          <a:bodyPr/>
          <a:lstStyle/>
          <a:p>
            <a:r>
              <a:rPr lang="hu-HU" dirty="0"/>
              <a:t>speciális modellszervező elemek (hatszög, nyolcszög)</a:t>
            </a:r>
          </a:p>
          <a:p>
            <a:pPr lvl="1"/>
            <a:r>
              <a:rPr lang="hu-HU" dirty="0"/>
              <a:t>ezek is eszközök, de csak a </a:t>
            </a:r>
            <a:r>
              <a:rPr lang="hu-HU" dirty="0" err="1"/>
              <a:t>Model</a:t>
            </a:r>
            <a:r>
              <a:rPr lang="hu-HU" dirty="0"/>
              <a:t> </a:t>
            </a:r>
            <a:r>
              <a:rPr lang="hu-HU" dirty="0" err="1"/>
              <a:t>Builderben</a:t>
            </a:r>
            <a:r>
              <a:rPr lang="hu-HU" dirty="0"/>
              <a:t> használhatóak</a:t>
            </a:r>
          </a:p>
          <a:p>
            <a:pPr indent="-228600"/>
            <a:r>
              <a:rPr lang="hu-HU" dirty="0"/>
              <a:t>kapcsolatok (nyilak)</a:t>
            </a:r>
          </a:p>
          <a:p>
            <a:pPr lvl="1"/>
            <a:r>
              <a:rPr lang="hu-HU" dirty="0"/>
              <a:t>legfontosabb a folytonos nyíl</a:t>
            </a:r>
          </a:p>
          <a:p>
            <a:pPr lvl="1"/>
            <a:r>
              <a:rPr lang="hu-HU" dirty="0"/>
              <a:t>eszköz ki- és bemenetét kapcsolja az eszközhöz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13:58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2240" y="1452880"/>
            <a:ext cx="5497537" cy="46148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427908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Modellek elemei – feliratok és állapotok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feliratok</a:t>
            </a:r>
          </a:p>
          <a:p>
            <a:pPr lvl="1"/>
            <a:r>
              <a:rPr lang="hu-HU" dirty="0"/>
              <a:t>jobb klikk &gt; </a:t>
            </a:r>
            <a:r>
              <a:rPr lang="hu-HU" dirty="0" err="1"/>
              <a:t>Create</a:t>
            </a:r>
            <a:r>
              <a:rPr lang="hu-HU" dirty="0"/>
              <a:t> </a:t>
            </a:r>
            <a:r>
              <a:rPr lang="hu-HU" dirty="0" err="1"/>
              <a:t>Label</a:t>
            </a:r>
            <a:endParaRPr lang="hu-HU" dirty="0"/>
          </a:p>
          <a:p>
            <a:pPr lvl="1"/>
            <a:r>
              <a:rPr lang="hu-HU" dirty="0"/>
              <a:t>nem befolyásolják a modell működését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13:58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6345" y="1422400"/>
            <a:ext cx="3554524" cy="15442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255835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Modellek elemei – feliratok és állapotok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fehéren kitöltött, árnyék nélküli</a:t>
            </a:r>
          </a:p>
          <a:p>
            <a:pPr lvl="1"/>
            <a:r>
              <a:rPr lang="hu-HU" dirty="0"/>
              <a:t>nem áll készen a futtatásra</a:t>
            </a:r>
          </a:p>
          <a:p>
            <a:pPr lvl="1"/>
            <a:r>
              <a:rPr lang="hu-HU" dirty="0"/>
              <a:t>pl. hiányzik paraméter</a:t>
            </a:r>
          </a:p>
          <a:p>
            <a:r>
              <a:rPr lang="hu-HU" dirty="0"/>
              <a:t>színesen kitöltött, árnyék nélküli</a:t>
            </a:r>
          </a:p>
          <a:p>
            <a:pPr lvl="1"/>
            <a:r>
              <a:rPr lang="hu-HU" dirty="0"/>
              <a:t>futtatásra készen áll</a:t>
            </a:r>
          </a:p>
          <a:p>
            <a:pPr lvl="1"/>
            <a:r>
              <a:rPr lang="hu-HU" dirty="0"/>
              <a:t>de még nem futtattuk le</a:t>
            </a:r>
          </a:p>
          <a:p>
            <a:r>
              <a:rPr lang="hu-HU" dirty="0"/>
              <a:t>színesen kitöltött, árnyékolt</a:t>
            </a:r>
          </a:p>
          <a:p>
            <a:pPr lvl="1"/>
            <a:r>
              <a:rPr lang="hu-HU" dirty="0"/>
              <a:t>lefutott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13:58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960" y="234764"/>
            <a:ext cx="4316518" cy="58200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30878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B6573A6-CAE0-5176-F4C4-DE58899A3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Modellek készítése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810E402-C652-8737-1583-95A664F211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63AAABC-BABE-FC5F-03A7-DF1A73FEA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932A-0FAF-4438-B561-2C6A2226D8DA}" type="datetime10">
              <a:rPr lang="en-US" smtClean="0"/>
              <a:t>13:58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016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Modellek készítése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új modell létrehozása</a:t>
            </a:r>
          </a:p>
          <a:p>
            <a:pPr lvl="1"/>
            <a:r>
              <a:rPr lang="hu-HU" dirty="0" err="1"/>
              <a:t>Geoprocessing</a:t>
            </a:r>
            <a:r>
              <a:rPr lang="hu-HU" dirty="0"/>
              <a:t> &gt; </a:t>
            </a:r>
            <a:r>
              <a:rPr lang="hu-HU" dirty="0" err="1"/>
              <a:t>ModelBuilder</a:t>
            </a:r>
            <a:endParaRPr lang="hu-HU" dirty="0"/>
          </a:p>
          <a:p>
            <a:r>
              <a:rPr lang="hu-HU" dirty="0"/>
              <a:t>eszközök beszúrása</a:t>
            </a:r>
          </a:p>
          <a:p>
            <a:pPr lvl="1"/>
            <a:r>
              <a:rPr lang="hu-HU" dirty="0" err="1"/>
              <a:t>Search</a:t>
            </a:r>
            <a:r>
              <a:rPr lang="hu-HU" dirty="0"/>
              <a:t>, fogd és vidd</a:t>
            </a:r>
          </a:p>
          <a:p>
            <a:pPr lvl="1"/>
            <a:r>
              <a:rPr lang="hu-HU" dirty="0" err="1"/>
              <a:t>ArcToolbox</a:t>
            </a:r>
            <a:r>
              <a:rPr lang="hu-HU" dirty="0"/>
              <a:t>, fogd és vidd</a:t>
            </a:r>
          </a:p>
          <a:p>
            <a:pPr lvl="1"/>
            <a:r>
              <a:rPr lang="hu-HU" dirty="0" err="1"/>
              <a:t>Insert</a:t>
            </a:r>
            <a:r>
              <a:rPr lang="hu-HU" dirty="0"/>
              <a:t> &gt;  Add Data </a:t>
            </a:r>
            <a:r>
              <a:rPr lang="hu-HU" dirty="0" err="1"/>
              <a:t>or</a:t>
            </a:r>
            <a:r>
              <a:rPr lang="hu-HU" dirty="0"/>
              <a:t> </a:t>
            </a:r>
            <a:r>
              <a:rPr lang="hu-HU" dirty="0" err="1"/>
              <a:t>Tool</a:t>
            </a:r>
            <a:r>
              <a:rPr lang="hu-HU" dirty="0"/>
              <a:t>…</a:t>
            </a:r>
          </a:p>
          <a:p>
            <a:pPr lvl="1"/>
            <a:r>
              <a:rPr lang="hu-HU" dirty="0"/>
              <a:t>vagy ugyanez </a:t>
            </a:r>
            <a:r>
              <a:rPr lang="hu-HU" dirty="0" err="1"/>
              <a:t>ArcCatalogból</a:t>
            </a:r>
            <a:endParaRPr lang="hu-HU" dirty="0"/>
          </a:p>
          <a:p>
            <a:r>
              <a:rPr lang="hu-HU" dirty="0"/>
              <a:t>paraméterek megadása</a:t>
            </a:r>
          </a:p>
          <a:p>
            <a:pPr lvl="1"/>
            <a:r>
              <a:rPr lang="hu-HU" dirty="0"/>
              <a:t>a modell által használt vagy létrehozott paramétereknek külön ikonja van</a:t>
            </a:r>
          </a:p>
          <a:p>
            <a:r>
              <a:rPr lang="hu-HU" dirty="0"/>
              <a:t>rendezgetés, automatikus elrendezés</a:t>
            </a:r>
          </a:p>
          <a:p>
            <a:r>
              <a:rPr lang="hu-HU" dirty="0"/>
              <a:t>feliratozás</a:t>
            </a:r>
          </a:p>
          <a:p>
            <a:endParaRPr lang="hu-HU" dirty="0"/>
          </a:p>
          <a:p>
            <a:pPr lvl="1"/>
            <a:endParaRPr lang="hu-HU" dirty="0"/>
          </a:p>
          <a:p>
            <a:pPr lvl="1"/>
            <a:endParaRPr lang="hu-HU" dirty="0"/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13:58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" y="1539240"/>
            <a:ext cx="259080" cy="2590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4852" y="1539240"/>
            <a:ext cx="3609975" cy="16783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" y="5273040"/>
            <a:ext cx="259080" cy="2590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" y="4831080"/>
            <a:ext cx="259080" cy="2590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439" y="3421856"/>
            <a:ext cx="260599" cy="2581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895265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Modellek készítése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8001000" cy="4754563"/>
          </a:xfrm>
        </p:spPr>
        <p:txBody>
          <a:bodyPr/>
          <a:lstStyle/>
          <a:p>
            <a:r>
              <a:rPr lang="hu-HU" dirty="0"/>
              <a:t>rétegkezelőhöz adás</a:t>
            </a:r>
          </a:p>
          <a:p>
            <a:pPr lvl="1"/>
            <a:r>
              <a:rPr lang="hu-HU" dirty="0"/>
              <a:t>létrehozott adatfájlt hozzáadhatjuk </a:t>
            </a:r>
            <a:r>
              <a:rPr lang="hu-HU"/>
              <a:t>a rétegkezelőhöz</a:t>
            </a:r>
            <a:endParaRPr lang="hu-HU" dirty="0"/>
          </a:p>
          <a:p>
            <a:pPr lvl="1"/>
            <a:r>
              <a:rPr lang="hu-HU" dirty="0"/>
              <a:t>jobb klikk &gt; </a:t>
            </a:r>
            <a:r>
              <a:rPr lang="en-US" dirty="0"/>
              <a:t>Add To Display</a:t>
            </a:r>
            <a:endParaRPr lang="hu-HU" dirty="0"/>
          </a:p>
          <a:p>
            <a:pPr lvl="1"/>
            <a:r>
              <a:rPr lang="hu-HU" dirty="0"/>
              <a:t>csak a </a:t>
            </a:r>
            <a:r>
              <a:rPr lang="hu-HU" dirty="0" err="1"/>
              <a:t>Model</a:t>
            </a:r>
            <a:r>
              <a:rPr lang="hu-HU" dirty="0"/>
              <a:t> </a:t>
            </a:r>
            <a:r>
              <a:rPr lang="hu-HU" dirty="0" err="1"/>
              <a:t>Builderből</a:t>
            </a:r>
            <a:r>
              <a:rPr lang="hu-HU" dirty="0"/>
              <a:t> való futtatáskor hasznos</a:t>
            </a:r>
          </a:p>
          <a:p>
            <a:pPr lvl="1"/>
            <a:r>
              <a:rPr lang="hu-HU" dirty="0"/>
              <a:t>ha mentett modelleszközként futtatjuk, akkor kimeneti paraméterré kell tenni (később)</a:t>
            </a:r>
          </a:p>
          <a:p>
            <a:r>
              <a:rPr lang="hu-HU" dirty="0" err="1"/>
              <a:t>validálás</a:t>
            </a:r>
            <a:endParaRPr lang="hu-HU" dirty="0"/>
          </a:p>
          <a:p>
            <a:r>
              <a:rPr lang="hu-HU" dirty="0"/>
              <a:t>mentés</a:t>
            </a:r>
          </a:p>
          <a:p>
            <a:pPr lvl="1"/>
            <a:r>
              <a:rPr lang="hu-HU" dirty="0"/>
              <a:t>csak eszköztáron (</a:t>
            </a:r>
            <a:r>
              <a:rPr lang="hu-HU" dirty="0" err="1"/>
              <a:t>Toolbox</a:t>
            </a:r>
            <a:r>
              <a:rPr lang="hu-HU" dirty="0"/>
              <a:t>) belülre menthetjük</a:t>
            </a:r>
          </a:p>
          <a:p>
            <a:pPr lvl="1"/>
            <a:r>
              <a:rPr lang="hu-HU" dirty="0"/>
              <a:t>létrehozhatunk új eszköztárat</a:t>
            </a:r>
          </a:p>
          <a:p>
            <a:pPr lvl="1"/>
            <a:r>
              <a:rPr lang="hu-HU" dirty="0"/>
              <a:t>a mentés által hivatalosan modelleszközzé alakítottuk a modellt</a:t>
            </a:r>
          </a:p>
          <a:p>
            <a:r>
              <a:rPr lang="hu-HU" dirty="0"/>
              <a:t>futtatás (újrafuttatáshoz előbb </a:t>
            </a:r>
            <a:r>
              <a:rPr lang="hu-HU" dirty="0" err="1"/>
              <a:t>validálni</a:t>
            </a:r>
            <a:r>
              <a:rPr lang="hu-HU" dirty="0"/>
              <a:t> kell)</a:t>
            </a:r>
            <a:endParaRPr lang="en-US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13:58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98280" y="1485240"/>
            <a:ext cx="2865120" cy="45345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000575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Modellek készítése – DEMO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5276850" cy="4754563"/>
          </a:xfrm>
        </p:spPr>
        <p:txBody>
          <a:bodyPr/>
          <a:lstStyle/>
          <a:p>
            <a:r>
              <a:rPr lang="hu-HU" dirty="0"/>
              <a:t>modell célja</a:t>
            </a:r>
          </a:p>
          <a:p>
            <a:pPr lvl="1"/>
            <a:r>
              <a:rPr lang="hu-HU" dirty="0"/>
              <a:t>a tavak köré puffert rajzol</a:t>
            </a:r>
          </a:p>
          <a:p>
            <a:pPr lvl="1"/>
            <a:r>
              <a:rPr lang="hu-HU" dirty="0"/>
              <a:t>kiválasztja az egyik középtájat</a:t>
            </a:r>
          </a:p>
          <a:p>
            <a:pPr lvl="1"/>
            <a:r>
              <a:rPr lang="hu-HU" dirty="0"/>
              <a:t>a puffert a középtájjal körbevágja</a:t>
            </a:r>
          </a:p>
          <a:p>
            <a:pPr lvl="1"/>
            <a:r>
              <a:rPr lang="hu-HU" dirty="0"/>
              <a:t>kiszámítja a vágott puffer területét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13:58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3518" y="1422400"/>
            <a:ext cx="5658931" cy="46382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355710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Modellek készítése – DEMO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528560" cy="4754563"/>
          </a:xfrm>
        </p:spPr>
        <p:txBody>
          <a:bodyPr/>
          <a:lstStyle/>
          <a:p>
            <a:r>
              <a:rPr lang="hu-HU" dirty="0"/>
              <a:t>puffer</a:t>
            </a:r>
          </a:p>
          <a:p>
            <a:pPr lvl="1"/>
            <a:r>
              <a:rPr lang="hu-HU" dirty="0" err="1"/>
              <a:t>Search</a:t>
            </a:r>
            <a:r>
              <a:rPr lang="hu-HU" dirty="0"/>
              <a:t>, </a:t>
            </a:r>
            <a:r>
              <a:rPr lang="hu-HU" dirty="0" err="1"/>
              <a:t>Buffer</a:t>
            </a:r>
            <a:r>
              <a:rPr lang="hu-HU" dirty="0"/>
              <a:t>, fogd és vidd</a:t>
            </a:r>
          </a:p>
          <a:p>
            <a:pPr lvl="1"/>
            <a:r>
              <a:rPr lang="hu-HU" dirty="0"/>
              <a:t>tavak, 1000 m</a:t>
            </a:r>
          </a:p>
          <a:p>
            <a:r>
              <a:rPr lang="hu-HU" dirty="0"/>
              <a:t>szűrés</a:t>
            </a:r>
          </a:p>
          <a:p>
            <a:pPr lvl="1"/>
            <a:r>
              <a:rPr lang="hu-HU" dirty="0" err="1"/>
              <a:t>ArcCatalog</a:t>
            </a:r>
            <a:r>
              <a:rPr lang="hu-HU" dirty="0"/>
              <a:t> &gt; </a:t>
            </a:r>
            <a:r>
              <a:rPr lang="hu-HU" dirty="0" err="1"/>
              <a:t>Toolboxes</a:t>
            </a:r>
            <a:r>
              <a:rPr lang="hu-HU" dirty="0"/>
              <a:t> &gt; System </a:t>
            </a:r>
            <a:r>
              <a:rPr lang="hu-HU" dirty="0" err="1"/>
              <a:t>Toolboxes</a:t>
            </a:r>
            <a:r>
              <a:rPr lang="hu-HU" dirty="0"/>
              <a:t> &gt; Data Management </a:t>
            </a:r>
            <a:r>
              <a:rPr lang="hu-HU" dirty="0" err="1"/>
              <a:t>Tools</a:t>
            </a:r>
            <a:r>
              <a:rPr lang="hu-HU" dirty="0"/>
              <a:t> &gt; </a:t>
            </a:r>
            <a:r>
              <a:rPr lang="hu-HU" dirty="0" err="1"/>
              <a:t>Layers</a:t>
            </a:r>
            <a:r>
              <a:rPr lang="hu-HU" dirty="0"/>
              <a:t> and </a:t>
            </a:r>
            <a:r>
              <a:rPr lang="hu-HU" dirty="0" err="1"/>
              <a:t>Table</a:t>
            </a:r>
            <a:r>
              <a:rPr lang="hu-HU" dirty="0"/>
              <a:t> </a:t>
            </a:r>
            <a:r>
              <a:rPr lang="hu-HU" dirty="0" err="1"/>
              <a:t>Views</a:t>
            </a:r>
            <a:r>
              <a:rPr lang="hu-HU" dirty="0"/>
              <a:t> &gt; </a:t>
            </a:r>
            <a:r>
              <a:rPr lang="hu-HU" dirty="0" err="1"/>
              <a:t>Select</a:t>
            </a:r>
            <a:r>
              <a:rPr lang="hu-HU" dirty="0"/>
              <a:t> </a:t>
            </a:r>
            <a:r>
              <a:rPr lang="hu-HU" dirty="0" err="1"/>
              <a:t>Layer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Attribute</a:t>
            </a:r>
            <a:r>
              <a:rPr lang="hu-HU" dirty="0"/>
              <a:t>, fogd és vidd</a:t>
            </a:r>
          </a:p>
          <a:p>
            <a:pPr lvl="1"/>
            <a:r>
              <a:rPr lang="hu-HU" dirty="0"/>
              <a:t>középtájak, </a:t>
            </a:r>
            <a:r>
              <a:rPr lang="hu-HU" dirty="0" err="1"/>
              <a:t>new</a:t>
            </a:r>
            <a:r>
              <a:rPr lang="hu-HU" dirty="0"/>
              <a:t> </a:t>
            </a:r>
            <a:r>
              <a:rPr lang="hu-HU" dirty="0" err="1"/>
              <a:t>selection</a:t>
            </a:r>
            <a:r>
              <a:rPr lang="hu-HU" dirty="0"/>
              <a:t>, "középtáj" = 'B.2.2.6'</a:t>
            </a:r>
          </a:p>
          <a:p>
            <a:r>
              <a:rPr lang="hu-HU" dirty="0"/>
              <a:t>vágás</a:t>
            </a:r>
          </a:p>
          <a:p>
            <a:pPr lvl="1"/>
            <a:r>
              <a:rPr lang="hu-HU" dirty="0" err="1"/>
              <a:t>Analysis</a:t>
            </a:r>
            <a:r>
              <a:rPr lang="hu-HU" dirty="0"/>
              <a:t> </a:t>
            </a:r>
            <a:r>
              <a:rPr lang="hu-HU" dirty="0" err="1"/>
              <a:t>Tools</a:t>
            </a:r>
            <a:r>
              <a:rPr lang="hu-HU" dirty="0"/>
              <a:t> &gt; </a:t>
            </a:r>
            <a:r>
              <a:rPr lang="hu-HU" dirty="0" err="1"/>
              <a:t>Extract</a:t>
            </a:r>
            <a:r>
              <a:rPr lang="hu-HU" dirty="0"/>
              <a:t> &gt; </a:t>
            </a:r>
            <a:r>
              <a:rPr lang="hu-HU" dirty="0" err="1"/>
              <a:t>Clip</a:t>
            </a:r>
            <a:r>
              <a:rPr lang="hu-HU" dirty="0"/>
              <a:t>, fogd és vidd</a:t>
            </a:r>
          </a:p>
          <a:p>
            <a:pPr lvl="1"/>
            <a:r>
              <a:rPr lang="hu-HU" dirty="0"/>
              <a:t>puffer vágása a kiválasztott középtájjal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13:58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0492" y="143692"/>
            <a:ext cx="3397680" cy="15618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0492" y="1859437"/>
            <a:ext cx="3397680" cy="12013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50492" y="3199495"/>
            <a:ext cx="3397680" cy="19547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0492" y="5310793"/>
            <a:ext cx="3397680" cy="14309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708236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Modellek készítése – DEMO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terület kiszámolása</a:t>
            </a:r>
          </a:p>
          <a:p>
            <a:pPr lvl="1"/>
            <a:r>
              <a:rPr lang="en-US" dirty="0"/>
              <a:t>Insert &gt; Add Data or Tool… &gt; Toolboxes &gt; System Toolboxes &gt; </a:t>
            </a:r>
            <a:r>
              <a:rPr lang="hu-HU" dirty="0"/>
              <a:t>Data Management </a:t>
            </a:r>
            <a:r>
              <a:rPr lang="en-US" dirty="0"/>
              <a:t>Tools &gt; </a:t>
            </a:r>
            <a:r>
              <a:rPr lang="hu-HU" dirty="0" err="1"/>
              <a:t>Features</a:t>
            </a:r>
            <a:r>
              <a:rPr lang="hu-HU" dirty="0"/>
              <a:t> </a:t>
            </a:r>
            <a:r>
              <a:rPr lang="en-US" dirty="0"/>
              <a:t>&gt; </a:t>
            </a:r>
            <a:r>
              <a:rPr lang="hu-HU" dirty="0"/>
              <a:t>Add </a:t>
            </a:r>
            <a:r>
              <a:rPr lang="hu-HU" dirty="0" err="1"/>
              <a:t>Geometry</a:t>
            </a:r>
            <a:r>
              <a:rPr lang="hu-HU" dirty="0"/>
              <a:t> </a:t>
            </a:r>
            <a:r>
              <a:rPr lang="hu-HU" dirty="0" err="1"/>
              <a:t>Attributes</a:t>
            </a:r>
            <a:r>
              <a:rPr lang="en-US" dirty="0"/>
              <a:t> </a:t>
            </a:r>
            <a:endParaRPr lang="hu-HU" dirty="0"/>
          </a:p>
          <a:p>
            <a:pPr lvl="1"/>
            <a:r>
              <a:rPr lang="hu-HU" dirty="0"/>
              <a:t>Add </a:t>
            </a:r>
            <a:r>
              <a:rPr lang="hu-HU" dirty="0" err="1"/>
              <a:t>To</a:t>
            </a:r>
            <a:r>
              <a:rPr lang="hu-HU" dirty="0"/>
              <a:t> Display</a:t>
            </a:r>
          </a:p>
          <a:p>
            <a:r>
              <a:rPr lang="hu-HU" dirty="0"/>
              <a:t>automatikus elrendezés</a:t>
            </a:r>
          </a:p>
          <a:p>
            <a:r>
              <a:rPr lang="hu-HU" dirty="0"/>
              <a:t>formázás</a:t>
            </a:r>
          </a:p>
          <a:p>
            <a:pPr lvl="1"/>
            <a:r>
              <a:rPr lang="hu-HU" dirty="0"/>
              <a:t>segédvonalak 50 pixelenként</a:t>
            </a:r>
          </a:p>
          <a:p>
            <a:pPr lvl="1"/>
            <a:r>
              <a:rPr lang="hu-HU" dirty="0"/>
              <a:t>szögletes nyilak</a:t>
            </a:r>
          </a:p>
          <a:p>
            <a:pPr lvl="1"/>
            <a:r>
              <a:rPr lang="hu-HU" dirty="0"/>
              <a:t>háttérszín</a:t>
            </a:r>
          </a:p>
          <a:p>
            <a:r>
              <a:rPr lang="hu-HU" dirty="0"/>
              <a:t>feliratok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13:58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4949" y="4792226"/>
            <a:ext cx="6696075" cy="19494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949" y="2801290"/>
            <a:ext cx="6696075" cy="17913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947878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Modellek készítése – DEMO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5485318" cy="4754563"/>
          </a:xfrm>
        </p:spPr>
        <p:txBody>
          <a:bodyPr/>
          <a:lstStyle/>
          <a:p>
            <a:r>
              <a:rPr lang="hu-HU" dirty="0" err="1"/>
              <a:t>validálás</a:t>
            </a:r>
            <a:endParaRPr lang="hu-HU" dirty="0"/>
          </a:p>
          <a:p>
            <a:r>
              <a:rPr lang="hu-HU" dirty="0"/>
              <a:t>futtatás</a:t>
            </a:r>
          </a:p>
          <a:p>
            <a:pPr lvl="1"/>
            <a:r>
              <a:rPr lang="hu-HU" dirty="0"/>
              <a:t>figyeljük meg az aktív eszköz színét!</a:t>
            </a:r>
          </a:p>
          <a:p>
            <a:pPr lvl="1"/>
            <a:r>
              <a:rPr lang="hu-HU" dirty="0"/>
              <a:t>újrafuttatás </a:t>
            </a:r>
            <a:r>
              <a:rPr lang="hu-HU" dirty="0" err="1"/>
              <a:t>validálás</a:t>
            </a:r>
            <a:r>
              <a:rPr lang="hu-HU" dirty="0"/>
              <a:t> nélkül</a:t>
            </a:r>
          </a:p>
          <a:p>
            <a:pPr lvl="1"/>
            <a:r>
              <a:rPr lang="hu-HU" dirty="0"/>
              <a:t>újrafuttatás </a:t>
            </a:r>
            <a:r>
              <a:rPr lang="hu-HU" dirty="0" err="1"/>
              <a:t>validálás</a:t>
            </a:r>
            <a:r>
              <a:rPr lang="hu-HU" dirty="0"/>
              <a:t> után</a:t>
            </a:r>
          </a:p>
          <a:p>
            <a:r>
              <a:rPr lang="hu-HU" dirty="0"/>
              <a:t>mentés</a:t>
            </a:r>
          </a:p>
          <a:p>
            <a:pPr lvl="1"/>
            <a:r>
              <a:rPr lang="hu-HU" dirty="0"/>
              <a:t>új eszköztárba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13:58</a:t>
            </a:fld>
            <a:endParaRPr lang="en-US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3518" y="1422400"/>
            <a:ext cx="5658931" cy="46382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76319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6D024A-FD3A-EB09-B6DD-D3E2866A9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Műveletek ismétlése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5A2A26F-99D2-65CC-CB64-F317B4CDA5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A7792A3-E0C3-C7FA-D420-FBEDFEB7B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932A-0FAF-4438-B561-2C6A2226D8DA}" type="datetime10">
              <a:rPr lang="en-US" smtClean="0"/>
              <a:t>13:58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135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3. feladat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</a:t>
            </a:r>
            <a:r>
              <a:rPr lang="en-US" dirty="0" err="1"/>
              <a:t>észíts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modellt</a:t>
            </a:r>
            <a:r>
              <a:rPr lang="en-US" dirty="0"/>
              <a:t>, </a:t>
            </a:r>
            <a:r>
              <a:rPr lang="en-US" dirty="0" err="1"/>
              <a:t>amely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alábbi</a:t>
            </a:r>
            <a:r>
              <a:rPr lang="en-US" dirty="0"/>
              <a:t> </a:t>
            </a:r>
            <a:r>
              <a:rPr lang="en-US" dirty="0" err="1"/>
              <a:t>lépéseket</a:t>
            </a:r>
            <a:r>
              <a:rPr lang="en-US" dirty="0"/>
              <a:t> </a:t>
            </a:r>
            <a:r>
              <a:rPr lang="en-US" dirty="0" err="1"/>
              <a:t>végzi</a:t>
            </a:r>
            <a:r>
              <a:rPr lang="en-US" dirty="0"/>
              <a:t> el</a:t>
            </a:r>
            <a:endParaRPr lang="hu-HU" dirty="0"/>
          </a:p>
          <a:p>
            <a:pPr lvl="1"/>
            <a:r>
              <a:rPr lang="hu-HU" dirty="0"/>
              <a:t>kiszámolja a tavak területét egy új mezőbe (POLY_AREA) – Add </a:t>
            </a:r>
            <a:r>
              <a:rPr lang="hu-HU" dirty="0" err="1"/>
              <a:t>Geometry</a:t>
            </a:r>
            <a:r>
              <a:rPr lang="hu-HU" dirty="0"/>
              <a:t> </a:t>
            </a:r>
            <a:r>
              <a:rPr lang="hu-HU" dirty="0" err="1"/>
              <a:t>Attributes</a:t>
            </a:r>
            <a:endParaRPr lang="hu-HU" dirty="0"/>
          </a:p>
          <a:p>
            <a:pPr lvl="1"/>
            <a:r>
              <a:rPr lang="hu-HU" dirty="0"/>
              <a:t>ideiglenes réteget készít e </a:t>
            </a:r>
            <a:r>
              <a:rPr lang="hu-HU" dirty="0" err="1"/>
              <a:t>shape</a:t>
            </a:r>
            <a:r>
              <a:rPr lang="hu-HU" dirty="0"/>
              <a:t> file-ból – </a:t>
            </a:r>
            <a:r>
              <a:rPr lang="hu-HU" dirty="0" err="1"/>
              <a:t>Make</a:t>
            </a:r>
            <a:r>
              <a:rPr lang="hu-HU" dirty="0"/>
              <a:t> </a:t>
            </a:r>
            <a:r>
              <a:rPr lang="hu-HU" dirty="0" err="1"/>
              <a:t>Feature</a:t>
            </a:r>
            <a:r>
              <a:rPr lang="hu-HU" dirty="0"/>
              <a:t> </a:t>
            </a:r>
            <a:r>
              <a:rPr lang="hu-HU" dirty="0" err="1"/>
              <a:t>Layer</a:t>
            </a:r>
            <a:endParaRPr lang="hu-HU" dirty="0"/>
          </a:p>
          <a:p>
            <a:pPr lvl="1"/>
            <a:r>
              <a:rPr lang="hu-HU" dirty="0"/>
              <a:t>leválogatja a nagyobb (&gt;10 km</a:t>
            </a:r>
            <a:r>
              <a:rPr lang="hu-HU" baseline="30000" dirty="0"/>
              <a:t>2</a:t>
            </a:r>
            <a:r>
              <a:rPr lang="hu-HU" dirty="0"/>
              <a:t> területű) tavakat – </a:t>
            </a:r>
            <a:r>
              <a:rPr lang="hu-HU" dirty="0" err="1"/>
              <a:t>Select</a:t>
            </a:r>
            <a:r>
              <a:rPr lang="hu-HU" dirty="0"/>
              <a:t> </a:t>
            </a:r>
            <a:r>
              <a:rPr lang="hu-HU" dirty="0" err="1"/>
              <a:t>Layer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Attribute</a:t>
            </a:r>
            <a:endParaRPr lang="hu-HU" dirty="0"/>
          </a:p>
          <a:p>
            <a:pPr lvl="1"/>
            <a:r>
              <a:rPr lang="hu-HU" dirty="0"/>
              <a:t>képezi a körvonalukat – </a:t>
            </a:r>
            <a:r>
              <a:rPr lang="hu-HU" dirty="0" err="1"/>
              <a:t>Polygon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Line</a:t>
            </a:r>
          </a:p>
          <a:p>
            <a:r>
              <a:rPr lang="hu-HU" dirty="0"/>
              <a:t>a kimeneti, vonalas </a:t>
            </a:r>
            <a:r>
              <a:rPr lang="hu-HU" dirty="0" err="1"/>
              <a:t>shp</a:t>
            </a:r>
            <a:r>
              <a:rPr lang="hu-HU" dirty="0"/>
              <a:t>-fájlt add a rétegkezelőhöz</a:t>
            </a:r>
          </a:p>
          <a:p>
            <a:r>
              <a:rPr lang="hu-HU" dirty="0"/>
              <a:t>lásd el a modell egyes lépéseit informatív feliratokkal</a:t>
            </a:r>
          </a:p>
          <a:p>
            <a:r>
              <a:rPr lang="hu-HU" dirty="0"/>
              <a:t>tedd a modellt átláthatóvá, rendezetté</a:t>
            </a:r>
          </a:p>
          <a:p>
            <a:r>
              <a:rPr lang="hu-HU" dirty="0"/>
              <a:t>mentsd a modellt egy saját, új eszköztárba</a:t>
            </a:r>
            <a:endParaRPr lang="en-US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13:58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2458" y="3124832"/>
            <a:ext cx="3482374" cy="20394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36C67DD7-E42C-81EC-2FF8-3270DEDB4A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7280" y="5273040"/>
            <a:ext cx="7547551" cy="8452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141735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Modellek készítése – ideiglenes fájlok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ha egy eszköz kimenete csak azért kell</a:t>
            </a:r>
          </a:p>
          <a:p>
            <a:pPr lvl="1"/>
            <a:r>
              <a:rPr lang="hu-HU" dirty="0"/>
              <a:t>hogy egy másik eszköz bemeneteként szolgáljon</a:t>
            </a:r>
          </a:p>
          <a:p>
            <a:pPr lvl="1"/>
            <a:r>
              <a:rPr lang="hu-HU" dirty="0"/>
              <a:t>vagyis csak ideiglenesen van rá szükségünk</a:t>
            </a:r>
          </a:p>
          <a:p>
            <a:r>
              <a:rPr lang="hu-HU" dirty="0"/>
              <a:t>akkor a memóriába mentsük!</a:t>
            </a:r>
          </a:p>
          <a:p>
            <a:pPr lvl="1"/>
            <a:r>
              <a:rPr lang="hu-HU" dirty="0"/>
              <a:t>csak a </a:t>
            </a:r>
            <a:r>
              <a:rPr lang="en-US" dirty="0"/>
              <a:t>Table, </a:t>
            </a:r>
            <a:r>
              <a:rPr lang="hu-HU" dirty="0"/>
              <a:t>F</a:t>
            </a:r>
            <a:r>
              <a:rPr lang="en-US" dirty="0" err="1"/>
              <a:t>eature</a:t>
            </a:r>
            <a:r>
              <a:rPr lang="en-US" dirty="0"/>
              <a:t> </a:t>
            </a:r>
            <a:r>
              <a:rPr lang="hu-HU" dirty="0"/>
              <a:t>C</a:t>
            </a:r>
            <a:r>
              <a:rPr lang="en-US" dirty="0"/>
              <a:t>lass</a:t>
            </a:r>
            <a:r>
              <a:rPr lang="hu-HU" dirty="0"/>
              <a:t> és</a:t>
            </a:r>
            <a:r>
              <a:rPr lang="en-US" dirty="0"/>
              <a:t> </a:t>
            </a:r>
            <a:r>
              <a:rPr lang="hu-HU" dirty="0"/>
              <a:t>R</a:t>
            </a:r>
            <a:r>
              <a:rPr lang="en-US" dirty="0"/>
              <a:t>aster</a:t>
            </a:r>
            <a:r>
              <a:rPr lang="hu-HU" dirty="0"/>
              <a:t> adattípusokra működik</a:t>
            </a:r>
          </a:p>
          <a:p>
            <a:pPr lvl="1"/>
            <a:r>
              <a:rPr lang="hu-HU" dirty="0"/>
              <a:t>.</a:t>
            </a:r>
            <a:r>
              <a:rPr lang="hu-HU" dirty="0" err="1"/>
              <a:t>gdb</a:t>
            </a:r>
            <a:r>
              <a:rPr lang="hu-HU" dirty="0"/>
              <a:t> esetén nem működnek a különleges funkciók (</a:t>
            </a:r>
            <a:r>
              <a:rPr lang="hu-HU" dirty="0" err="1"/>
              <a:t>subtype</a:t>
            </a:r>
            <a:r>
              <a:rPr lang="hu-HU" dirty="0"/>
              <a:t>, </a:t>
            </a:r>
            <a:r>
              <a:rPr lang="hu-HU" dirty="0" err="1"/>
              <a:t>domain</a:t>
            </a:r>
            <a:r>
              <a:rPr lang="hu-HU" dirty="0"/>
              <a:t>, </a:t>
            </a:r>
            <a:r>
              <a:rPr lang="hu-HU" dirty="0" err="1"/>
              <a:t>topology</a:t>
            </a:r>
            <a:r>
              <a:rPr lang="hu-HU" dirty="0"/>
              <a:t>, </a:t>
            </a:r>
            <a:r>
              <a:rPr lang="hu-HU" dirty="0" err="1"/>
              <a:t>network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bezáráskor törlődnek az ideiglenes fájlok</a:t>
            </a:r>
          </a:p>
          <a:p>
            <a:r>
              <a:rPr lang="hu-HU" dirty="0"/>
              <a:t>elérési út: </a:t>
            </a:r>
            <a:r>
              <a:rPr lang="hu-HU" dirty="0" err="1"/>
              <a:t>in</a:t>
            </a:r>
            <a:r>
              <a:rPr lang="hu-HU" dirty="0"/>
              <a:t>_</a:t>
            </a:r>
            <a:r>
              <a:rPr lang="hu-HU" dirty="0" err="1"/>
              <a:t>memory</a:t>
            </a:r>
            <a:r>
              <a:rPr lang="hu-HU" dirty="0"/>
              <a:t>\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13:58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6344" y="174172"/>
            <a:ext cx="3461169" cy="27153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Ellipszis 5"/>
          <p:cNvSpPr/>
          <p:nvPr/>
        </p:nvSpPr>
        <p:spPr>
          <a:xfrm>
            <a:off x="8595360" y="914400"/>
            <a:ext cx="868680" cy="508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582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Modellek készítése – DEMO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egyenetlenségek simítása</a:t>
            </a:r>
          </a:p>
          <a:p>
            <a:pPr lvl="1"/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Analyst</a:t>
            </a:r>
            <a:r>
              <a:rPr lang="hu-HU" dirty="0"/>
              <a:t> </a:t>
            </a:r>
            <a:r>
              <a:rPr lang="hu-HU" dirty="0" err="1"/>
              <a:t>Tools</a:t>
            </a:r>
            <a:r>
              <a:rPr lang="hu-HU" dirty="0"/>
              <a:t> &gt; </a:t>
            </a:r>
            <a:r>
              <a:rPr lang="hu-HU" dirty="0" err="1"/>
              <a:t>Hydrology</a:t>
            </a:r>
            <a:r>
              <a:rPr lang="hu-HU" dirty="0"/>
              <a:t> &gt; </a:t>
            </a:r>
            <a:r>
              <a:rPr lang="hu-HU" dirty="0" err="1"/>
              <a:t>Fill</a:t>
            </a:r>
            <a:endParaRPr lang="hu-HU" dirty="0"/>
          </a:p>
          <a:p>
            <a:pPr lvl="1"/>
            <a:r>
              <a:rPr lang="hu-HU" dirty="0"/>
              <a:t>Cserhát domborzatmodell a bemenet</a:t>
            </a:r>
          </a:p>
          <a:p>
            <a:pPr lvl="1"/>
            <a:r>
              <a:rPr lang="hu-HU" dirty="0"/>
              <a:t>ideiglenes kimenet</a:t>
            </a:r>
          </a:p>
          <a:p>
            <a:r>
              <a:rPr lang="hu-HU" dirty="0"/>
              <a:t>lefolyási irány számítása</a:t>
            </a:r>
          </a:p>
          <a:p>
            <a:pPr lvl="1"/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Analyst</a:t>
            </a:r>
            <a:r>
              <a:rPr lang="hu-HU" dirty="0"/>
              <a:t> </a:t>
            </a:r>
            <a:r>
              <a:rPr lang="hu-HU" dirty="0" err="1"/>
              <a:t>Tools</a:t>
            </a:r>
            <a:r>
              <a:rPr lang="hu-HU" dirty="0"/>
              <a:t> &gt; </a:t>
            </a:r>
            <a:r>
              <a:rPr lang="hu-HU" dirty="0" err="1"/>
              <a:t>Hydrology</a:t>
            </a:r>
            <a:r>
              <a:rPr lang="hu-HU" dirty="0"/>
              <a:t> &gt; Flow </a:t>
            </a:r>
            <a:r>
              <a:rPr lang="hu-HU" dirty="0" err="1"/>
              <a:t>Direction</a:t>
            </a:r>
            <a:endParaRPr lang="hu-HU" dirty="0"/>
          </a:p>
          <a:p>
            <a:pPr lvl="1"/>
            <a:r>
              <a:rPr lang="hu-HU" dirty="0"/>
              <a:t>simított Cserhát a bemenet</a:t>
            </a:r>
          </a:p>
          <a:p>
            <a:pPr lvl="1"/>
            <a:r>
              <a:rPr lang="hu-HU" dirty="0"/>
              <a:t>kötelező kimenet ideiglenes, az opcionálist nem adjuk meg (fehér marad)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13:58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7933" y="4778135"/>
            <a:ext cx="2831895" cy="19635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99" y="4778136"/>
            <a:ext cx="8900010" cy="19635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002897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Modellek készítése – DEMO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vízgyűjtőterületek kijelölése</a:t>
            </a:r>
          </a:p>
          <a:p>
            <a:pPr lvl="1"/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Analyst</a:t>
            </a:r>
            <a:r>
              <a:rPr lang="hu-HU" dirty="0"/>
              <a:t> </a:t>
            </a:r>
            <a:r>
              <a:rPr lang="hu-HU" dirty="0" err="1"/>
              <a:t>Tools</a:t>
            </a:r>
            <a:r>
              <a:rPr lang="hu-HU" dirty="0"/>
              <a:t> &gt; </a:t>
            </a:r>
            <a:r>
              <a:rPr lang="hu-HU" dirty="0" err="1"/>
              <a:t>Hydrology</a:t>
            </a:r>
            <a:r>
              <a:rPr lang="hu-HU" dirty="0"/>
              <a:t> &gt; </a:t>
            </a:r>
            <a:r>
              <a:rPr lang="hu-HU" dirty="0" err="1"/>
              <a:t>Basin</a:t>
            </a:r>
            <a:endParaRPr lang="hu-HU" dirty="0"/>
          </a:p>
          <a:p>
            <a:pPr lvl="1"/>
            <a:r>
              <a:rPr lang="hu-HU" dirty="0"/>
              <a:t>lefolyásirány a bemenet</a:t>
            </a:r>
          </a:p>
          <a:p>
            <a:pPr lvl="1"/>
            <a:r>
              <a:rPr lang="hu-HU" dirty="0"/>
              <a:t>ideiglenes kimenet</a:t>
            </a:r>
          </a:p>
          <a:p>
            <a:r>
              <a:rPr lang="hu-HU" dirty="0"/>
              <a:t>vízgyűjtők poligonná alakítása</a:t>
            </a:r>
          </a:p>
          <a:p>
            <a:pPr lvl="1"/>
            <a:r>
              <a:rPr lang="en-US" dirty="0"/>
              <a:t>Conversation Tools &gt; From Raster &gt; Raster to Polygon</a:t>
            </a:r>
            <a:endParaRPr lang="hu-HU" dirty="0"/>
          </a:p>
          <a:p>
            <a:r>
              <a:rPr lang="hu-HU" dirty="0"/>
              <a:t>mentés, futtatás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13:58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7933" y="4778135"/>
            <a:ext cx="2831895" cy="19635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99" y="4778136"/>
            <a:ext cx="8900010" cy="19635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924184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4. feladat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készíts egy modellt, amely az alábbi lépéseket végzi el</a:t>
            </a:r>
          </a:p>
          <a:p>
            <a:pPr lvl="1"/>
            <a:r>
              <a:rPr lang="hu-HU" dirty="0"/>
              <a:t>téglalap alakú poligont készít a raszter befoglaló dobozából – </a:t>
            </a:r>
            <a:r>
              <a:rPr lang="hu-HU" dirty="0" err="1"/>
              <a:t>Raster</a:t>
            </a:r>
            <a:r>
              <a:rPr lang="hu-HU" dirty="0"/>
              <a:t> Domain</a:t>
            </a:r>
          </a:p>
          <a:p>
            <a:pPr lvl="1"/>
            <a:r>
              <a:rPr lang="hu-HU" dirty="0"/>
              <a:t>rajzol köré egy 5 km-es puffert – </a:t>
            </a:r>
            <a:r>
              <a:rPr lang="hu-HU" dirty="0" err="1"/>
              <a:t>Buffer</a:t>
            </a:r>
            <a:endParaRPr lang="hu-HU" dirty="0"/>
          </a:p>
          <a:p>
            <a:pPr lvl="1"/>
            <a:r>
              <a:rPr lang="hu-HU" dirty="0"/>
              <a:t>leválogatja a pufferbe teljesen beleeső patakokat – </a:t>
            </a:r>
            <a:r>
              <a:rPr lang="hu-HU" dirty="0" err="1"/>
              <a:t>Select</a:t>
            </a:r>
            <a:r>
              <a:rPr lang="hu-HU" dirty="0"/>
              <a:t> </a:t>
            </a:r>
            <a:r>
              <a:rPr lang="hu-HU" dirty="0" err="1"/>
              <a:t>Layer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Location</a:t>
            </a:r>
            <a:endParaRPr lang="hu-HU" dirty="0"/>
          </a:p>
          <a:p>
            <a:pPr lvl="1"/>
            <a:r>
              <a:rPr lang="hu-HU" dirty="0"/>
              <a:t>elmenti a leválogatott tavakat egy </a:t>
            </a:r>
            <a:r>
              <a:rPr lang="hu-HU" dirty="0" err="1"/>
              <a:t>shp-fájlba</a:t>
            </a:r>
            <a:r>
              <a:rPr lang="hu-HU" dirty="0"/>
              <a:t> – </a:t>
            </a:r>
            <a:r>
              <a:rPr lang="hu-HU" dirty="0" err="1"/>
              <a:t>Copy</a:t>
            </a:r>
            <a:r>
              <a:rPr lang="hu-HU" dirty="0"/>
              <a:t> </a:t>
            </a:r>
            <a:r>
              <a:rPr lang="hu-HU" dirty="0" err="1"/>
              <a:t>Features</a:t>
            </a:r>
            <a:endParaRPr lang="hu-HU" dirty="0"/>
          </a:p>
          <a:p>
            <a:r>
              <a:rPr lang="hu-HU" dirty="0"/>
              <a:t>a köztes adatfájlok közül legalább az egyik ideiglenes legyen</a:t>
            </a:r>
            <a:br>
              <a:rPr lang="hu-HU" dirty="0"/>
            </a:br>
            <a:r>
              <a:rPr lang="hu-HU" dirty="0"/>
              <a:t>(memóriába íródjon)</a:t>
            </a:r>
          </a:p>
          <a:p>
            <a:r>
              <a:rPr lang="hu-HU" dirty="0"/>
              <a:t>a kimeneti </a:t>
            </a:r>
            <a:r>
              <a:rPr lang="hu-HU" dirty="0" err="1"/>
              <a:t>shp-fájlt</a:t>
            </a:r>
            <a:r>
              <a:rPr lang="hu-HU" dirty="0"/>
              <a:t> add a tartalomjegyzékhez</a:t>
            </a:r>
          </a:p>
          <a:p>
            <a:r>
              <a:rPr lang="hu-HU" dirty="0"/>
              <a:t>lásd el a modell egyes lépéseit informatív feliratokkal</a:t>
            </a:r>
          </a:p>
          <a:p>
            <a:r>
              <a:rPr lang="hu-HU" dirty="0"/>
              <a:t>tedd a modellt átláthatóvá, rendezetté</a:t>
            </a:r>
          </a:p>
          <a:p>
            <a:r>
              <a:rPr lang="hu-HU" dirty="0"/>
              <a:t>mentsd a modellt egy saját eszköztárba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13:58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3276" y="143692"/>
            <a:ext cx="5692991" cy="12230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1480" y="3581400"/>
            <a:ext cx="4014787" cy="31603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798816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/>
              <a:t>Köszönöm a figyelmet!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/>
              <a:t>kérdések?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85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Műveletek ismétlése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célja</a:t>
            </a:r>
          </a:p>
          <a:p>
            <a:pPr lvl="1"/>
            <a:r>
              <a:rPr lang="hu-HU" dirty="0"/>
              <a:t>kevesebb gépelés/kattintás</a:t>
            </a:r>
          </a:p>
          <a:p>
            <a:pPr lvl="1"/>
            <a:r>
              <a:rPr lang="hu-HU" dirty="0"/>
              <a:t>kevesebb hibalehetőség</a:t>
            </a:r>
          </a:p>
          <a:p>
            <a:r>
              <a:rPr lang="hu-HU" dirty="0"/>
              <a:t>legegyszerűbb módja</a:t>
            </a:r>
          </a:p>
          <a:p>
            <a:pPr lvl="1"/>
            <a:r>
              <a:rPr lang="hu-HU" dirty="0" err="1"/>
              <a:t>Results</a:t>
            </a:r>
            <a:r>
              <a:rPr lang="hu-HU" dirty="0"/>
              <a:t> ablakban megkeresni az újrafuttatandó eszközt</a:t>
            </a:r>
          </a:p>
          <a:p>
            <a:pPr lvl="1"/>
            <a:r>
              <a:rPr lang="hu-HU" dirty="0"/>
              <a:t>dupla klikk vagy jobb klikk &gt; Open</a:t>
            </a:r>
          </a:p>
          <a:p>
            <a:pPr lvl="1"/>
            <a:r>
              <a:rPr lang="hu-HU" dirty="0"/>
              <a:t>módosíthatjuk a paramétereket</a:t>
            </a:r>
          </a:p>
          <a:p>
            <a:r>
              <a:rPr lang="hu-HU" dirty="0"/>
              <a:t>Python-kódrészlet kinyerése</a:t>
            </a:r>
          </a:p>
          <a:p>
            <a:pPr lvl="1"/>
            <a:r>
              <a:rPr lang="hu-HU" dirty="0"/>
              <a:t>jobb klikk &gt; </a:t>
            </a:r>
            <a:r>
              <a:rPr lang="hu-HU" dirty="0" err="1"/>
              <a:t>Copy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Python </a:t>
            </a:r>
            <a:r>
              <a:rPr lang="hu-HU" dirty="0" err="1"/>
              <a:t>Snippet</a:t>
            </a:r>
            <a:endParaRPr lang="hu-HU" dirty="0"/>
          </a:p>
          <a:p>
            <a:pPr lvl="1"/>
            <a:r>
              <a:rPr lang="hu-HU" dirty="0" err="1"/>
              <a:t>Geoprocessing</a:t>
            </a:r>
            <a:r>
              <a:rPr lang="hu-HU" dirty="0"/>
              <a:t> &gt; Python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97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Műveletek ismétlése – DEMO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tavak, puffer, 500 m</a:t>
            </a:r>
          </a:p>
          <a:p>
            <a:r>
              <a:rPr lang="hu-HU" dirty="0"/>
              <a:t>majd középtájakkal ugyanez</a:t>
            </a:r>
          </a:p>
          <a:p>
            <a:r>
              <a:rPr lang="hu-HU" dirty="0"/>
              <a:t>Python-kód kinyerése</a:t>
            </a:r>
          </a:p>
          <a:p>
            <a:r>
              <a:rPr lang="hu-HU" dirty="0"/>
              <a:t>meghívása Python-ablakban (kimeneti fájl felülírása/átnevezése)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13:58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7943" y="1754919"/>
            <a:ext cx="3173252" cy="13722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7943" y="3326764"/>
            <a:ext cx="3173252" cy="27931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A5C05F90-7CC6-8F74-6E99-128A5759D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437" y="3326764"/>
            <a:ext cx="7587548" cy="27931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28778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 feladat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</a:t>
            </a:r>
            <a:r>
              <a:rPr lang="hu-HU" dirty="0" err="1"/>
              <a:t>ArcToolbox</a:t>
            </a:r>
            <a:r>
              <a:rPr lang="hu-HU" dirty="0"/>
              <a:t> megfelelő eszközével (</a:t>
            </a:r>
            <a:r>
              <a:rPr lang="hu-HU" dirty="0" err="1"/>
              <a:t>Select</a:t>
            </a:r>
            <a:r>
              <a:rPr lang="hu-HU" dirty="0"/>
              <a:t> </a:t>
            </a:r>
            <a:r>
              <a:rPr lang="hu-HU" dirty="0" err="1"/>
              <a:t>Layer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Attribute</a:t>
            </a:r>
            <a:r>
              <a:rPr lang="hu-HU" dirty="0"/>
              <a:t>) jelöld ki </a:t>
            </a:r>
            <a:r>
              <a:rPr lang="hu-HU" dirty="0" err="1"/>
              <a:t>attribútumadatok</a:t>
            </a:r>
            <a:r>
              <a:rPr lang="hu-HU" dirty="0"/>
              <a:t> alapján azt a tavat, amelynek az </a:t>
            </a:r>
            <a:r>
              <a:rPr lang="hu-HU" dirty="0" err="1"/>
              <a:t>FID-ja</a:t>
            </a:r>
            <a:r>
              <a:rPr lang="hu-HU" dirty="0"/>
              <a:t> 1</a:t>
            </a:r>
          </a:p>
          <a:p>
            <a:pPr lvl="1"/>
            <a:r>
              <a:rPr lang="hu-HU" dirty="0"/>
              <a:t>ne a </a:t>
            </a:r>
            <a:r>
              <a:rPr lang="hu-HU" dirty="0" err="1"/>
              <a:t>Selection</a:t>
            </a:r>
            <a:r>
              <a:rPr lang="hu-HU" dirty="0"/>
              <a:t> menü hasonló funkciójú menüelemét használd!</a:t>
            </a:r>
          </a:p>
          <a:p>
            <a:r>
              <a:rPr lang="hu-HU" dirty="0"/>
              <a:t>másold a lefuttatott eszközt Python-kódrészletként</a:t>
            </a:r>
          </a:p>
          <a:p>
            <a:r>
              <a:rPr lang="hu-HU" dirty="0"/>
              <a:t>nyisd meg a Python-ablakot</a:t>
            </a:r>
          </a:p>
          <a:p>
            <a:r>
              <a:rPr lang="hu-HU" dirty="0"/>
              <a:t>szúrd be a kódrészletet, cseréld le a tavakat a "</a:t>
            </a:r>
            <a:r>
              <a:rPr lang="hu-HU" dirty="0" err="1"/>
              <a:t>kozeptajak</a:t>
            </a:r>
            <a:r>
              <a:rPr lang="hu-HU" dirty="0"/>
              <a:t>" nevű adatsorra, majd futtasd a </a:t>
            </a:r>
            <a:r>
              <a:rPr lang="hu-HU" dirty="0" err="1"/>
              <a:t>szkriptet</a:t>
            </a:r>
            <a:r>
              <a:rPr lang="hu-HU" dirty="0"/>
              <a:t> </a:t>
            </a:r>
            <a:r>
              <a:rPr lang="hu-HU" dirty="0" err="1"/>
              <a:t>a</a:t>
            </a:r>
            <a:r>
              <a:rPr lang="hu-HU" dirty="0"/>
              <a:t> Python-ablakban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13:58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450" y="4381499"/>
            <a:ext cx="4895850" cy="16764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7900" y="4381499"/>
            <a:ext cx="4082795" cy="16764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94905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Műveletek ismétlése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8045790" cy="4754563"/>
          </a:xfrm>
        </p:spPr>
        <p:txBody>
          <a:bodyPr/>
          <a:lstStyle/>
          <a:p>
            <a:r>
              <a:rPr lang="hu-HU" dirty="0"/>
              <a:t>egy eszközt kell sokszor (különböző bemenetekkel/paraméterekkel) futtatni</a:t>
            </a:r>
          </a:p>
          <a:p>
            <a:pPr lvl="1"/>
            <a:r>
              <a:rPr lang="hu-HU" dirty="0"/>
              <a:t>kötegelt indítás</a:t>
            </a:r>
          </a:p>
          <a:p>
            <a:pPr lvl="1"/>
            <a:r>
              <a:rPr lang="hu-HU" dirty="0" err="1"/>
              <a:t>szkriptírás</a:t>
            </a:r>
            <a:endParaRPr lang="hu-HU" dirty="0"/>
          </a:p>
          <a:p>
            <a:r>
              <a:rPr lang="hu-HU" dirty="0"/>
              <a:t>sok eszközt kell egymás után futtatni</a:t>
            </a:r>
          </a:p>
          <a:p>
            <a:pPr lvl="1"/>
            <a:r>
              <a:rPr lang="hu-HU" dirty="0" err="1"/>
              <a:t>Model</a:t>
            </a:r>
            <a:r>
              <a:rPr lang="hu-HU" dirty="0"/>
              <a:t> </a:t>
            </a:r>
            <a:r>
              <a:rPr lang="hu-HU" dirty="0" err="1"/>
              <a:t>Builder</a:t>
            </a:r>
            <a:endParaRPr lang="hu-HU" dirty="0"/>
          </a:p>
          <a:p>
            <a:pPr lvl="1"/>
            <a:r>
              <a:rPr lang="hu-HU" dirty="0" err="1"/>
              <a:t>szkriptírás</a:t>
            </a:r>
            <a:endParaRPr lang="hu-HU" dirty="0"/>
          </a:p>
          <a:p>
            <a:r>
              <a:rPr lang="hu-HU" dirty="0"/>
              <a:t>sok eszközt kell sokszor futtatni</a:t>
            </a:r>
          </a:p>
          <a:p>
            <a:pPr lvl="1"/>
            <a:r>
              <a:rPr lang="hu-HU" dirty="0"/>
              <a:t>Modell </a:t>
            </a:r>
            <a:r>
              <a:rPr lang="hu-HU" dirty="0" err="1"/>
              <a:t>Builderrel</a:t>
            </a:r>
            <a:r>
              <a:rPr lang="hu-HU" dirty="0"/>
              <a:t> létrehozott modelleszköz kötegelt futtatása</a:t>
            </a:r>
          </a:p>
          <a:p>
            <a:pPr lvl="1"/>
            <a:r>
              <a:rPr lang="hu-HU" dirty="0" err="1"/>
              <a:t>szkriptírás</a:t>
            </a:r>
            <a:endParaRPr lang="hu-HU" dirty="0"/>
          </a:p>
          <a:p>
            <a:r>
              <a:rPr lang="hu-HU" dirty="0"/>
              <a:t>a </a:t>
            </a:r>
            <a:r>
              <a:rPr lang="hu-HU" dirty="0" err="1"/>
              <a:t>szkriptírás</a:t>
            </a:r>
            <a:r>
              <a:rPr lang="hu-HU" dirty="0"/>
              <a:t> mindig jó</a:t>
            </a:r>
          </a:p>
          <a:p>
            <a:pPr lvl="1"/>
            <a:r>
              <a:rPr lang="hu-HU" dirty="0"/>
              <a:t>de programozási képességet igényel (a másik kettő nem!)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13:58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3990" y="2903921"/>
            <a:ext cx="3174660" cy="32614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 descr="A képen szöveg, képernyőkép, diagram, Operációs rendszer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D0A4AF10-46C9-4C2A-EE2D-324C8FD5EA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3990" y="171913"/>
            <a:ext cx="3174660" cy="25944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4532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2D0EFFF-71AD-33A3-81DC-D10148A7C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Kötegelt indítás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6F81595-E4A9-1CF9-BF2C-07056B5498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1E48BC4-710D-1C10-331F-7E9A7261E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932A-0FAF-4438-B561-2C6A2226D8DA}" type="datetime10">
              <a:rPr lang="en-US" smtClean="0"/>
              <a:t>13:58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6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4974</TotalTime>
  <Words>1762</Words>
  <Application>Microsoft Office PowerPoint</Application>
  <PresentationFormat>Szélesvásznú</PresentationFormat>
  <Paragraphs>402</Paragraphs>
  <Slides>45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45</vt:i4>
      </vt:variant>
    </vt:vector>
  </HeadingPairs>
  <TitlesOfParts>
    <vt:vector size="51" baseType="lpstr">
      <vt:lpstr>Arial</vt:lpstr>
      <vt:lpstr>Arial Narrow</vt:lpstr>
      <vt:lpstr>Calibri</vt:lpstr>
      <vt:lpstr>Courier New</vt:lpstr>
      <vt:lpstr>Wingdings</vt:lpstr>
      <vt:lpstr>Office-téma</vt:lpstr>
      <vt:lpstr>Műveletek ismétlése. Model Builder 1. – modell készítése</vt:lpstr>
      <vt:lpstr>Tartalom</vt:lpstr>
      <vt:lpstr>Tartalom</vt:lpstr>
      <vt:lpstr>Műveletek ismétlése</vt:lpstr>
      <vt:lpstr>Műveletek ismétlése</vt:lpstr>
      <vt:lpstr>Műveletek ismétlése – DEMO</vt:lpstr>
      <vt:lpstr>1. feladat</vt:lpstr>
      <vt:lpstr>Műveletek ismétlése</vt:lpstr>
      <vt:lpstr>Kötegelt indítás</vt:lpstr>
      <vt:lpstr>Kötegelt indítás</vt:lpstr>
      <vt:lpstr>Kötegelt indítás</vt:lpstr>
      <vt:lpstr>Kötegelt indítás</vt:lpstr>
      <vt:lpstr>Kötegelt indítás</vt:lpstr>
      <vt:lpstr>Kötegelt indítás</vt:lpstr>
      <vt:lpstr>Kötegelt indítás</vt:lpstr>
      <vt:lpstr>Kötegelt indítás – DEMO</vt:lpstr>
      <vt:lpstr>2. feladat</vt:lpstr>
      <vt:lpstr>Model Builder</vt:lpstr>
      <vt:lpstr>Model Builder célja</vt:lpstr>
      <vt:lpstr>Model Builder felülete</vt:lpstr>
      <vt:lpstr>Model Builder működése</vt:lpstr>
      <vt:lpstr>Beállítási lehetőségek</vt:lpstr>
      <vt:lpstr>Beállítási lehetőségek – elrendezési beállítások</vt:lpstr>
      <vt:lpstr>Beállítási lehetőségek – elrendezési beállítások</vt:lpstr>
      <vt:lpstr>Beállítási lehetőségek – elrendezési beállítások</vt:lpstr>
      <vt:lpstr>Beállítási lehetőségek – elrendezési beállítások</vt:lpstr>
      <vt:lpstr>Beállítási lehetőségek – elrendezési beállítások</vt:lpstr>
      <vt:lpstr>Beállítási lehetőségek – elrendezési beállítások</vt:lpstr>
      <vt:lpstr>Modellek elemei</vt:lpstr>
      <vt:lpstr>Modellek elemei</vt:lpstr>
      <vt:lpstr>Modellek elemei – feliratok és állapotok</vt:lpstr>
      <vt:lpstr>Modellek elemei – feliratok és állapotok</vt:lpstr>
      <vt:lpstr>Modellek készítése</vt:lpstr>
      <vt:lpstr>Modellek készítése</vt:lpstr>
      <vt:lpstr>Modellek készítése</vt:lpstr>
      <vt:lpstr>Modellek készítése – DEMO</vt:lpstr>
      <vt:lpstr>Modellek készítése – DEMO</vt:lpstr>
      <vt:lpstr>Modellek készítése – DEMO</vt:lpstr>
      <vt:lpstr>Modellek készítése – DEMO</vt:lpstr>
      <vt:lpstr>3. feladat</vt:lpstr>
      <vt:lpstr>Modellek készítése – ideiglenes fájlok</vt:lpstr>
      <vt:lpstr>Modellek készítése – DEMO</vt:lpstr>
      <vt:lpstr>Modellek készítése – DEMO</vt:lpstr>
      <vt:lpstr>4. feladat</vt:lpstr>
      <vt:lpstr>Köszönöm a figyelmet!</vt:lpstr>
    </vt:vector>
  </TitlesOfParts>
  <Company>MTA ÖK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Ismerkedés, tematika, követelmény</dc:title>
  <dc:creator>BFÁkos</dc:creator>
  <cp:lastModifiedBy>BFÁkos</cp:lastModifiedBy>
  <cp:revision>263</cp:revision>
  <dcterms:created xsi:type="dcterms:W3CDTF">2021-09-14T06:27:21Z</dcterms:created>
  <dcterms:modified xsi:type="dcterms:W3CDTF">2026-05-05T11:58:26Z</dcterms:modified>
</cp:coreProperties>
</file>